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659" r:id="rId5"/>
    <p:sldMasterId id="2147483661" r:id="rId6"/>
  </p:sldMasterIdLst>
  <p:notesMasterIdLst>
    <p:notesMasterId r:id="rId30"/>
  </p:notesMasterIdLst>
  <p:handoutMasterIdLst>
    <p:handoutMasterId r:id="rId31"/>
  </p:handoutMasterIdLst>
  <p:sldIdLst>
    <p:sldId id="271" r:id="rId7"/>
    <p:sldId id="308" r:id="rId8"/>
    <p:sldId id="286" r:id="rId9"/>
    <p:sldId id="287" r:id="rId10"/>
    <p:sldId id="304" r:id="rId11"/>
    <p:sldId id="288" r:id="rId12"/>
    <p:sldId id="289" r:id="rId13"/>
    <p:sldId id="291" r:id="rId14"/>
    <p:sldId id="296" r:id="rId15"/>
    <p:sldId id="305" r:id="rId16"/>
    <p:sldId id="307" r:id="rId17"/>
    <p:sldId id="297" r:id="rId18"/>
    <p:sldId id="293" r:id="rId19"/>
    <p:sldId id="309" r:id="rId20"/>
    <p:sldId id="310" r:id="rId21"/>
    <p:sldId id="298" r:id="rId22"/>
    <p:sldId id="300" r:id="rId23"/>
    <p:sldId id="302" r:id="rId24"/>
    <p:sldId id="301" r:id="rId25"/>
    <p:sldId id="303" r:id="rId26"/>
    <p:sldId id="299" r:id="rId27"/>
    <p:sldId id="306" r:id="rId28"/>
    <p:sldId id="278" r:id="rId29"/>
  </p:sldIdLst>
  <p:sldSz cx="9144000" cy="6858000" type="screen4x3"/>
  <p:notesSz cx="6797675" cy="9926638"/>
  <p:custDataLst>
    <p:tags r:id="rId32"/>
  </p:custDataLst>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HIEU LAHAYE" initials="ML" lastIdx="8" clrIdx="0"/>
  <p:cmAuthor id="1" name="DIRCABADJ EN" initials="DE"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43A5C1"/>
    <a:srgbClr val="EADDD4"/>
    <a:srgbClr val="EA0000"/>
    <a:srgbClr val="005E8B"/>
    <a:srgbClr val="6E902B"/>
    <a:srgbClr val="DA0D57"/>
    <a:srgbClr val="CC0047"/>
    <a:srgbClr val="9B008A"/>
    <a:srgbClr val="7800FF"/>
    <a:srgbClr val="8800D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9" autoAdjust="0"/>
    <p:restoredTop sz="94674"/>
  </p:normalViewPr>
  <p:slideViewPr>
    <p:cSldViewPr snapToGrid="0" snapToObjects="1">
      <p:cViewPr varScale="1">
        <p:scale>
          <a:sx n="110" d="100"/>
          <a:sy n="110" d="100"/>
        </p:scale>
        <p:origin x="170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9" d="100"/>
          <a:sy n="139" d="100"/>
        </p:scale>
        <p:origin x="3696"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t>09/09/2018</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t>09/09/2018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33979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68153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43A5C1"/>
              </a:buClr>
              <a:defRPr>
                <a:solidFill>
                  <a:srgbClr val="000000"/>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191717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243092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a:t>CLIQUEZ ET MODIFIEZ </a:t>
            </a:r>
            <a:br>
              <a:rPr lang="fr-FR" dirty="0"/>
            </a:br>
            <a:r>
              <a:rPr lang="fr-FR" dirty="0"/>
              <a:t>LE TITRE</a:t>
            </a:r>
          </a:p>
        </p:txBody>
      </p:sp>
      <p:sp>
        <p:nvSpPr>
          <p:cNvPr id="3"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a:t>
            </a:r>
            <a:br>
              <a:rPr lang="fr-FR" dirty="0"/>
            </a:br>
            <a:r>
              <a:rPr lang="fr-FR" dirty="0"/>
              <a:t>des sous-titres du masque</a:t>
            </a:r>
          </a:p>
        </p:txBody>
      </p:sp>
      <p:pic>
        <p:nvPicPr>
          <p:cNvPr id="13" name="Image 12">
            <a:extLst>
              <a:ext uri="{FF2B5EF4-FFF2-40B4-BE49-F238E27FC236}">
                <a16:creationId xmlns:a16="http://schemas.microsoft.com/office/drawing/2014/main" id="{3A7C40A7-2939-A14E-A923-71F29ED6802C}"/>
              </a:ext>
            </a:extLst>
          </p:cNvPr>
          <p:cNvPicPr>
            <a:picLocks noChangeAspect="1"/>
          </p:cNvPicPr>
          <p:nvPr userDrawn="1"/>
        </p:nvPicPr>
        <p:blipFill>
          <a:blip r:embed="rId2"/>
          <a:stretch>
            <a:fillRect/>
          </a:stretch>
        </p:blipFill>
        <p:spPr>
          <a:xfrm>
            <a:off x="0" y="0"/>
            <a:ext cx="9168848" cy="6858000"/>
          </a:xfrm>
          <a:prstGeom prst="rect">
            <a:avLst/>
          </a:prstGeom>
        </p:spPr>
      </p:pic>
    </p:spTree>
    <p:extLst>
      <p:ext uri="{BB962C8B-B14F-4D97-AF65-F5344CB8AC3E}">
        <p14:creationId xmlns:p14="http://schemas.microsoft.com/office/powerpoint/2010/main" val="263367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65" y="-20445"/>
            <a:ext cx="9181882" cy="6878570"/>
          </a:xfrm>
          <a:prstGeom prst="rect">
            <a:avLst/>
          </a:prstGeom>
        </p:spPr>
      </p:pic>
      <p:sp>
        <p:nvSpPr>
          <p:cNvPr id="2" name="Titre 1"/>
          <p:cNvSpPr>
            <a:spLocks noGrp="1"/>
          </p:cNvSpPr>
          <p:nvPr>
            <p:ph type="title" hasCustomPrompt="1"/>
          </p:nvPr>
        </p:nvSpPr>
        <p:spPr>
          <a:xfrm>
            <a:off x="1097486" y="3901509"/>
            <a:ext cx="5897726" cy="2108160"/>
          </a:xfrm>
        </p:spPr>
        <p:txBody>
          <a:bodyPr anchor="t" anchorCtr="0">
            <a:normAutofit/>
          </a:bodyPr>
          <a:lstStyle>
            <a:lvl1pPr>
              <a:defRPr sz="1200" b="0" i="0" baseline="0">
                <a:latin typeface="Arial" charset="0"/>
                <a:ea typeface="Arial" charset="0"/>
                <a:cs typeface="Arial" charset="0"/>
              </a:defRPr>
            </a:lvl1pPr>
          </a:lstStyle>
          <a:p>
            <a:r>
              <a:rPr lang="fr-FR" dirty="0"/>
              <a:t>Contacts :</a:t>
            </a: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
        <p:nvSpPr>
          <p:cNvPr id="6" name="Espace réservé du pied de page 4"/>
          <p:cNvSpPr txBox="1">
            <a:spLocks/>
          </p:cNvSpPr>
          <p:nvPr userDrawn="1"/>
        </p:nvSpPr>
        <p:spPr>
          <a:xfrm>
            <a:off x="2374626" y="6034454"/>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dirty="0">
              <a:solidFill>
                <a:srgbClr val="1B8ED9"/>
              </a:solidFill>
            </a:endParaRPr>
          </a:p>
          <a:p>
            <a:pPr>
              <a:lnSpc>
                <a:spcPts val="1320"/>
              </a:lnSpc>
            </a:pPr>
            <a:endParaRPr lang="fr-FR" dirty="0">
              <a:solidFill>
                <a:schemeClr val="tx1">
                  <a:lumMod val="75000"/>
                  <a:lumOff val="25000"/>
                </a:schemeClr>
              </a:solidFill>
            </a:endParaRPr>
          </a:p>
          <a:p>
            <a:endParaRPr lang="fr-FR" dirty="0"/>
          </a:p>
        </p:txBody>
      </p:sp>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5400" y="6223761"/>
            <a:ext cx="1240118" cy="384074"/>
          </a:xfrm>
          <a:prstGeom prst="rect">
            <a:avLst/>
          </a:prstGeom>
        </p:spPr>
      </p:pic>
      <p:pic>
        <p:nvPicPr>
          <p:cNvPr id="7" name="Image 6">
            <a:extLst>
              <a:ext uri="{FF2B5EF4-FFF2-40B4-BE49-F238E27FC236}">
                <a16:creationId xmlns:a16="http://schemas.microsoft.com/office/drawing/2014/main" id="{0348B336-BC3B-694F-B892-EE5940335B99}"/>
              </a:ext>
            </a:extLst>
          </p:cNvPr>
          <p:cNvPicPr>
            <a:picLocks noChangeAspect="1"/>
          </p:cNvPicPr>
          <p:nvPr userDrawn="1"/>
        </p:nvPicPr>
        <p:blipFill>
          <a:blip r:embed="rId4"/>
          <a:stretch>
            <a:fillRect/>
          </a:stretch>
        </p:blipFill>
        <p:spPr>
          <a:xfrm>
            <a:off x="3725480" y="2327625"/>
            <a:ext cx="1689992" cy="563331"/>
          </a:xfrm>
          <a:prstGeom prst="rect">
            <a:avLst/>
          </a:prstGeom>
        </p:spPr>
      </p:pic>
    </p:spTree>
    <p:extLst>
      <p:ext uri="{BB962C8B-B14F-4D97-AF65-F5344CB8AC3E}">
        <p14:creationId xmlns:p14="http://schemas.microsoft.com/office/powerpoint/2010/main" val="227072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4024325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900" b="0" i="0" dirty="0">
              <a:solidFill>
                <a:schemeClr val="tx1">
                  <a:lumMod val="75000"/>
                  <a:lumOff val="25000"/>
                </a:schemeClr>
              </a:solidFill>
              <a:latin typeface="Arial" charset="0"/>
              <a:ea typeface="Arial" charset="0"/>
              <a:cs typeface="Arial" charset="0"/>
            </a:endParaRPr>
          </a:p>
          <a:p>
            <a:pPr>
              <a:lnSpc>
                <a:spcPts val="1320"/>
              </a:lnSpc>
            </a:pPr>
            <a:r>
              <a:rPr lang="fr-FR" sz="900" b="0" i="0" dirty="0">
                <a:solidFill>
                  <a:schemeClr val="tx1">
                    <a:lumMod val="75000"/>
                    <a:lumOff val="25000"/>
                  </a:schemeClr>
                </a:solidFill>
                <a:latin typeface="Arial" charset="0"/>
                <a:ea typeface="Arial" charset="0"/>
                <a:cs typeface="Arial" charset="0"/>
              </a:rPr>
              <a:t>La transformation de la voie professionnelle</a:t>
            </a:r>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sz="900" b="0" i="0" dirty="0">
                <a:solidFill>
                  <a:schemeClr val="tx1">
                    <a:lumMod val="75000"/>
                    <a:lumOff val="25000"/>
                  </a:schemeClr>
                </a:solidFill>
                <a:latin typeface="Arial" charset="0"/>
                <a:ea typeface="Arial" charset="0"/>
                <a:cs typeface="Arial" charset="0"/>
              </a:rPr>
              <a:t>Août 2018</a:t>
            </a:r>
          </a:p>
          <a:p>
            <a:endParaRPr lang="fr-FR" dirty="0"/>
          </a:p>
        </p:txBody>
      </p:sp>
      <p:pic>
        <p:nvPicPr>
          <p:cNvPr id="5" name="Imag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05400" y="6310847"/>
            <a:ext cx="1240118" cy="384074"/>
          </a:xfrm>
          <a:prstGeom prst="rect">
            <a:avLst/>
          </a:prstGeom>
        </p:spPr>
      </p:pic>
      <p:pic>
        <p:nvPicPr>
          <p:cNvPr id="10" name="Image 9">
            <a:extLst>
              <a:ext uri="{FF2B5EF4-FFF2-40B4-BE49-F238E27FC236}">
                <a16:creationId xmlns:a16="http://schemas.microsoft.com/office/drawing/2014/main" id="{EEFFF2DD-E865-4143-8BF3-61418B70A866}"/>
              </a:ext>
            </a:extLst>
          </p:cNvPr>
          <p:cNvPicPr>
            <a:picLocks noChangeAspect="1"/>
          </p:cNvPicPr>
          <p:nvPr userDrawn="1"/>
        </p:nvPicPr>
        <p:blipFill>
          <a:blip r:embed="rId7"/>
          <a:stretch>
            <a:fillRect/>
          </a:stretch>
        </p:blipFill>
        <p:spPr>
          <a:xfrm>
            <a:off x="900112" y="176693"/>
            <a:ext cx="900591" cy="382069"/>
          </a:xfrm>
          <a:prstGeom prst="rect">
            <a:avLst/>
          </a:prstGeom>
        </p:spPr>
      </p:pic>
      <p:pic>
        <p:nvPicPr>
          <p:cNvPr id="12" name="Image 11">
            <a:extLst>
              <a:ext uri="{FF2B5EF4-FFF2-40B4-BE49-F238E27FC236}">
                <a16:creationId xmlns:a16="http://schemas.microsoft.com/office/drawing/2014/main" id="{DA2BAA51-422C-A748-8E21-AC28B9482000}"/>
              </a:ext>
            </a:extLst>
          </p:cNvPr>
          <p:cNvPicPr>
            <a:picLocks noChangeAspect="1"/>
          </p:cNvPicPr>
          <p:nvPr userDrawn="1"/>
        </p:nvPicPr>
        <p:blipFill>
          <a:blip r:embed="rId8"/>
          <a:stretch>
            <a:fillRect/>
          </a:stretch>
        </p:blipFill>
        <p:spPr>
          <a:xfrm>
            <a:off x="5683283" y="6318433"/>
            <a:ext cx="1106702" cy="368901"/>
          </a:xfrm>
          <a:prstGeom prst="rect">
            <a:avLst/>
          </a:prstGeom>
        </p:spPr>
      </p:pic>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0" r:id="rId3"/>
    <p:sldLayoutId id="2147483672" r:id="rId4"/>
  </p:sldLayoutIdLst>
  <p:hf hdr="0"/>
  <p:txStyles>
    <p:titleStyle>
      <a:lvl1pPr algn="l" defTabSz="457200" rtl="0" eaLnBrk="1" latinLnBrk="0" hangingPunct="1">
        <a:spcBef>
          <a:spcPct val="0"/>
        </a:spcBef>
        <a:buNone/>
        <a:defRPr sz="2500" b="1" i="0" u="none" kern="1200" cap="all">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43A5C1"/>
        </a:buClr>
        <a:buSzPct val="100000"/>
        <a:buFont typeface="Arial"/>
        <a:buChar char="■"/>
        <a:defRPr sz="1800" b="0" i="0" kern="1200">
          <a:solidFill>
            <a:srgbClr val="43A5C1"/>
          </a:solidFill>
          <a:latin typeface="Arial" charset="0"/>
          <a:ea typeface="Arial" charset="0"/>
          <a:cs typeface="Arial" charset="0"/>
        </a:defRPr>
      </a:lvl1pPr>
      <a:lvl2pPr marL="627063" indent="-169863" algn="l" defTabSz="457200" rtl="0" eaLnBrk="1" latinLnBrk="0" hangingPunct="1">
        <a:spcBef>
          <a:spcPct val="20000"/>
        </a:spcBef>
        <a:buClr>
          <a:srgbClr val="43A5C1"/>
        </a:buClr>
        <a:buFont typeface="Arial Italic"/>
        <a:buChar char="■"/>
        <a:defRPr sz="1300" b="0" i="0" u="none" kern="1200">
          <a:solidFill>
            <a:schemeClr val="tx1"/>
          </a:solidFill>
          <a:latin typeface="Arial" charset="0"/>
          <a:ea typeface="Arial" charset="0"/>
          <a:cs typeface="Arial" charset="0"/>
        </a:defRPr>
      </a:lvl2pPr>
      <a:lvl3pPr marL="627063" indent="0" algn="l" defTabSz="457200" rtl="0" eaLnBrk="1" latinLnBrk="0" hangingPunct="1">
        <a:spcBef>
          <a:spcPct val="20000"/>
        </a:spcBef>
        <a:buClr>
          <a:srgbClr val="43A5C1"/>
        </a:buClr>
        <a:buFont typeface="Arial"/>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43A5C1"/>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Clr>
          <a:srgbClr val="43A5C1"/>
        </a:buClr>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a:t>Cliquez pour modifier les styles du texte </a:t>
            </a:r>
            <a:br>
              <a:rPr lang="fr-FR" dirty="0"/>
            </a:br>
            <a:r>
              <a:rPr lang="fr-FR" dirty="0"/>
              <a:t>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br>
              <a:rPr lang="fr-FR" dirty="0">
                <a:solidFill>
                  <a:srgbClr val="00919D"/>
                </a:solidFill>
              </a:rPr>
            </a:br>
            <a:r>
              <a:rPr lang="fr-FR" dirty="0">
                <a:solidFill>
                  <a:schemeClr val="tx1">
                    <a:lumMod val="75000"/>
                    <a:lumOff val="25000"/>
                  </a:schemeClr>
                </a:solidFill>
              </a:rPr>
              <a:t>la</a:t>
            </a:r>
            <a:r>
              <a:rPr lang="fr-FR" baseline="0" dirty="0">
                <a:solidFill>
                  <a:schemeClr val="tx1">
                    <a:lumMod val="75000"/>
                    <a:lumOff val="25000"/>
                  </a:schemeClr>
                </a:solidFill>
              </a:rPr>
              <a:t> transformation de la voie professionnelle</a:t>
            </a:r>
            <a:endParaRPr lang="fr-FR" dirty="0">
              <a:solidFill>
                <a:schemeClr val="tx1">
                  <a:lumMod val="75000"/>
                  <a:lumOff val="25000"/>
                </a:schemeClr>
              </a:solidFill>
            </a:endParaRP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chemeClr val="tx1">
                    <a:lumMod val="75000"/>
                    <a:lumOff val="25000"/>
                  </a:schemeClr>
                </a:solidFill>
              </a:rPr>
              <a:t>Août</a:t>
            </a:r>
            <a:r>
              <a:rPr lang="fr-FR" baseline="0" dirty="0">
                <a:solidFill>
                  <a:schemeClr val="tx1">
                    <a:lumMod val="75000"/>
                    <a:lumOff val="25000"/>
                  </a:schemeClr>
                </a:solidFill>
              </a:rPr>
              <a:t> 2018</a:t>
            </a:r>
            <a:endParaRPr lang="fr-FR" dirty="0">
              <a:solidFill>
                <a:schemeClr val="tx1">
                  <a:lumMod val="75000"/>
                  <a:lumOff val="25000"/>
                </a:schemeClr>
              </a:solidFill>
            </a:endParaRPr>
          </a:p>
          <a:p>
            <a:endParaRPr lang="fr-FR" dirty="0"/>
          </a:p>
        </p:txBody>
      </p:sp>
      <p:pic>
        <p:nvPicPr>
          <p:cNvPr id="8" name="Imag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5400" y="6310847"/>
            <a:ext cx="1240118" cy="384074"/>
          </a:xfrm>
          <a:prstGeom prst="rect">
            <a:avLst/>
          </a:prstGeom>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3600" b="1" i="0" kern="1200">
          <a:solidFill>
            <a:schemeClr val="tx1">
              <a:lumMod val="75000"/>
              <a:lumOff val="25000"/>
            </a:schemeClr>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rgbClr val="43A5C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3FF373F-D06E-AF47-993E-B68A734CE1BF}"/>
              </a:ext>
            </a:extLst>
          </p:cNvPr>
          <p:cNvPicPr>
            <a:picLocks noChangeAspect="1"/>
          </p:cNvPicPr>
          <p:nvPr userDrawn="1"/>
        </p:nvPicPr>
        <p:blipFill>
          <a:blip r:embed="rId3"/>
          <a:stretch>
            <a:fillRect/>
          </a:stretch>
        </p:blipFill>
        <p:spPr>
          <a:xfrm>
            <a:off x="0" y="0"/>
            <a:ext cx="9168848" cy="6858000"/>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a:t>CLIQUEZ </a:t>
            </a:r>
            <a:br>
              <a:rPr lang="fr-FR" dirty="0"/>
            </a:br>
            <a:r>
              <a:rPr lang="fr-FR" dirty="0"/>
              <a:t>ET MODIFIEZ LE TITRE</a:t>
            </a:r>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userDrawn="1"/>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dirty="0">
                <a:solidFill>
                  <a:schemeClr val="tx1">
                    <a:tint val="75000"/>
                  </a:schemeClr>
                </a:solidFill>
              </a:rPr>
              <a:t>La</a:t>
            </a:r>
            <a:r>
              <a:rPr lang="fr-FR" baseline="0" dirty="0">
                <a:solidFill>
                  <a:schemeClr val="tx1">
                    <a:tint val="75000"/>
                  </a:schemeClr>
                </a:solidFill>
              </a:rPr>
              <a:t> transformation de la voie professionnelle</a:t>
            </a:r>
            <a:endParaRPr lang="fr-FR" dirty="0">
              <a:solidFill>
                <a:srgbClr val="1B8ED9"/>
              </a:solidFill>
            </a:endParaRPr>
          </a:p>
        </p:txBody>
      </p:sp>
      <p:sp>
        <p:nvSpPr>
          <p:cNvPr id="12" name="Espace réservé du pied de page 4"/>
          <p:cNvSpPr txBox="1">
            <a:spLocks/>
          </p:cNvSpPr>
          <p:nvPr userDrawn="1"/>
        </p:nvSpPr>
        <p:spPr>
          <a:xfrm>
            <a:off x="6989618" y="6200468"/>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r>
              <a:rPr lang="fr-FR" dirty="0"/>
              <a:t>Août 2018</a:t>
            </a:r>
          </a:p>
        </p:txBody>
      </p:sp>
      <p:pic>
        <p:nvPicPr>
          <p:cNvPr id="14" name="Image 13">
            <a:extLst>
              <a:ext uri="{FF2B5EF4-FFF2-40B4-BE49-F238E27FC236}">
                <a16:creationId xmlns:a16="http://schemas.microsoft.com/office/drawing/2014/main" id="{F1AC5FC1-F528-FE4E-B0CD-B2C08AE8B82B}"/>
              </a:ext>
            </a:extLst>
          </p:cNvPr>
          <p:cNvPicPr>
            <a:picLocks noChangeAspect="1"/>
          </p:cNvPicPr>
          <p:nvPr userDrawn="1"/>
        </p:nvPicPr>
        <p:blipFill>
          <a:blip r:embed="rId4"/>
          <a:stretch>
            <a:fillRect/>
          </a:stretch>
        </p:blipFill>
        <p:spPr>
          <a:xfrm>
            <a:off x="3095354" y="1855204"/>
            <a:ext cx="859996" cy="367632"/>
          </a:xfrm>
          <a:prstGeom prst="rect">
            <a:avLst/>
          </a:prstGeom>
        </p:spPr>
      </p:pic>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defTabSz="457200" rtl="0" eaLnBrk="1" latinLnBrk="0" hangingPunct="1">
        <a:spcBef>
          <a:spcPct val="0"/>
        </a:spcBef>
        <a:buNone/>
        <a:defRPr sz="3200" b="1" i="0" kern="1200">
          <a:solidFill>
            <a:srgbClr val="43A5C1"/>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465064" y="3973226"/>
            <a:ext cx="5826983" cy="1387175"/>
          </a:xfrm>
        </p:spPr>
        <p:txBody>
          <a:bodyPr/>
          <a:lstStyle/>
          <a:p>
            <a:r>
              <a:rPr lang="fr-FR" dirty="0"/>
              <a:t>Réunions académiques de rentrée</a:t>
            </a:r>
          </a:p>
          <a:p>
            <a:r>
              <a:rPr lang="fr-FR" dirty="0"/>
              <a:t>Août 2018</a:t>
            </a:r>
          </a:p>
        </p:txBody>
      </p:sp>
      <p:sp>
        <p:nvSpPr>
          <p:cNvPr id="7" name="Titre 6"/>
          <p:cNvSpPr>
            <a:spLocks noGrp="1"/>
          </p:cNvSpPr>
          <p:nvPr>
            <p:ph type="ctrTitle"/>
          </p:nvPr>
        </p:nvSpPr>
        <p:spPr>
          <a:xfrm>
            <a:off x="3482478" y="2466716"/>
            <a:ext cx="5826983" cy="1442078"/>
          </a:xfrm>
        </p:spPr>
        <p:txBody>
          <a:bodyPr/>
          <a:lstStyle/>
          <a:p>
            <a:r>
              <a:rPr lang="fr-FR" dirty="0"/>
              <a:t>LA TRANSFORMATION DE LA VOIE PROFESSIONNELLE</a:t>
            </a:r>
          </a:p>
        </p:txBody>
      </p:sp>
    </p:spTree>
    <p:extLst>
      <p:ext uri="{BB962C8B-B14F-4D97-AF65-F5344CB8AC3E}">
        <p14:creationId xmlns:p14="http://schemas.microsoft.com/office/powerpoint/2010/main" val="51352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307584"/>
            <a:ext cx="7881400" cy="1286937"/>
          </a:xfrm>
        </p:spPr>
        <p:txBody>
          <a:bodyPr/>
          <a:lstStyle/>
          <a:p>
            <a:r>
              <a:rPr lang="fr-FR" dirty="0"/>
              <a:t>Rentrée 2019, des parcours plus personnalisés</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10</a:t>
            </a:fld>
            <a:endParaRPr lang="fr-FR" dirty="0"/>
          </a:p>
        </p:txBody>
      </p:sp>
      <p:sp>
        <p:nvSpPr>
          <p:cNvPr id="4" name="Espace réservé du texte 3"/>
          <p:cNvSpPr>
            <a:spLocks noGrp="1"/>
          </p:cNvSpPr>
          <p:nvPr>
            <p:ph type="body" sz="quarter" idx="13"/>
          </p:nvPr>
        </p:nvSpPr>
        <p:spPr>
          <a:xfrm>
            <a:off x="804863" y="1471083"/>
            <a:ext cx="7881937" cy="4598988"/>
          </a:xfrm>
        </p:spPr>
        <p:txBody>
          <a:bodyPr>
            <a:normAutofit fontScale="85000" lnSpcReduction="10000"/>
          </a:bodyPr>
          <a:lstStyle/>
          <a:p>
            <a:r>
              <a:rPr lang="fr-FR" dirty="0"/>
              <a:t>Les tests de positionnement à l’entrée au lycée sont étendus aux élèves de CAP</a:t>
            </a:r>
          </a:p>
          <a:p>
            <a:endParaRPr lang="fr-FR" dirty="0"/>
          </a:p>
          <a:p>
            <a:r>
              <a:rPr lang="fr-FR" dirty="0"/>
              <a:t>Le CAP pourra être préparé en 1, 2 ou 3 ans en fonction des profils des élèves</a:t>
            </a:r>
          </a:p>
          <a:p>
            <a:endParaRPr lang="fr-FR" dirty="0"/>
          </a:p>
          <a:p>
            <a:r>
              <a:rPr lang="fr-FR" dirty="0"/>
              <a:t>Un horaire élève unique, avec des enseignements généraux rénovés et des modalités pédagogiques innovantes </a:t>
            </a:r>
          </a:p>
          <a:p>
            <a:pPr marL="0" indent="0">
              <a:buNone/>
            </a:pPr>
            <a:r>
              <a:rPr lang="fr-FR" dirty="0"/>
              <a:t> </a:t>
            </a:r>
          </a:p>
          <a:p>
            <a:r>
              <a:rPr lang="fr-FR" dirty="0"/>
              <a:t>Un baccalauréat professionnel plus progressif et plus lisible :</a:t>
            </a:r>
          </a:p>
          <a:p>
            <a:pPr lvl="1"/>
            <a:r>
              <a:rPr lang="fr-FR" sz="1600" dirty="0">
                <a:solidFill>
                  <a:schemeClr val="tx1"/>
                </a:solidFill>
              </a:rPr>
              <a:t>seconde professionnelle par familles de métiers regroupant des compétences professionnelles communes à plusieurs (2 à 6) spécialités de baccalauréat ; choix de la spécialité à l’issue de l’année de seconde</a:t>
            </a:r>
          </a:p>
          <a:p>
            <a:pPr lvl="1"/>
            <a:r>
              <a:rPr lang="fr-FR" sz="1600" dirty="0">
                <a:solidFill>
                  <a:schemeClr val="tx1"/>
                </a:solidFill>
              </a:rPr>
              <a:t>terminale professionnelle, </a:t>
            </a:r>
            <a:r>
              <a:rPr lang="fr-FR" sz="1600" dirty="0"/>
              <a:t>selon le projet </a:t>
            </a:r>
            <a:r>
              <a:rPr lang="fr-FR" sz="1600" dirty="0">
                <a:solidFill>
                  <a:schemeClr val="tx1"/>
                </a:solidFill>
              </a:rPr>
              <a:t>de l’élève : module d’insertion professionnelle et d’entrepreneuriat ou module de poursuite d’études</a:t>
            </a:r>
          </a:p>
          <a:p>
            <a:pPr lvl="1"/>
            <a:endParaRPr lang="fr-FR" sz="1600" dirty="0">
              <a:solidFill>
                <a:schemeClr val="tx1"/>
              </a:solidFill>
            </a:endParaRPr>
          </a:p>
          <a:p>
            <a:r>
              <a:rPr lang="fr-FR" dirty="0"/>
              <a:t>Un accompagnement tout au long du cursus pour bien préparer les choix d’avenir</a:t>
            </a:r>
          </a:p>
          <a:p>
            <a:endParaRPr lang="fr-FR" dirty="0"/>
          </a:p>
          <a:p>
            <a:r>
              <a:rPr lang="fr-FR" dirty="0"/>
              <a:t>L’apprentissage dans tous les lycées professionnels : proposer une diversité de parcours </a:t>
            </a:r>
            <a:r>
              <a:rPr lang="fr-FR" i="1" dirty="0"/>
              <a:t>(scolaire, apprentissage, mixte</a:t>
            </a:r>
            <a:r>
              <a:rPr lang="fr-FR" dirty="0"/>
              <a:t>) aux élèves et sécuriser les transitions entre les deux modalités de formation</a:t>
            </a:r>
          </a:p>
          <a:p>
            <a:endParaRPr lang="fr-FR" dirty="0"/>
          </a:p>
        </p:txBody>
      </p:sp>
    </p:spTree>
    <p:extLst>
      <p:ext uri="{BB962C8B-B14F-4D97-AF65-F5344CB8AC3E}">
        <p14:creationId xmlns:p14="http://schemas.microsoft.com/office/powerpoint/2010/main" val="60613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 y="0"/>
            <a:ext cx="9143429" cy="6858000"/>
          </a:xfrm>
          <a:prstGeom prst="rect">
            <a:avLst/>
          </a:prstGeom>
        </p:spPr>
      </p:pic>
    </p:spTree>
    <p:extLst>
      <p:ext uri="{BB962C8B-B14F-4D97-AF65-F5344CB8AC3E}">
        <p14:creationId xmlns:p14="http://schemas.microsoft.com/office/powerpoint/2010/main" val="2479887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805400" y="469968"/>
            <a:ext cx="7881400" cy="1286937"/>
          </a:xfrm>
        </p:spPr>
        <p:txBody>
          <a:bodyPr/>
          <a:lstStyle/>
          <a:p>
            <a:r>
              <a:rPr lang="fr-FR" dirty="0"/>
              <a:t>Rentrée 2019 : nouveau CAP ET nouvelle seconde </a:t>
            </a:r>
          </a:p>
        </p:txBody>
      </p:sp>
      <p:sp>
        <p:nvSpPr>
          <p:cNvPr id="3" name="Espace réservé du contenu 2"/>
          <p:cNvSpPr>
            <a:spLocks noGrp="1"/>
          </p:cNvSpPr>
          <p:nvPr>
            <p:ph idx="1"/>
          </p:nvPr>
        </p:nvSpPr>
        <p:spPr>
          <a:xfrm>
            <a:off x="805400" y="1476296"/>
            <a:ext cx="7881400" cy="4733118"/>
          </a:xfrm>
        </p:spPr>
        <p:txBody>
          <a:bodyPr>
            <a:normAutofit fontScale="85000" lnSpcReduction="10000"/>
          </a:bodyPr>
          <a:lstStyle/>
          <a:p>
            <a:pPr marL="0" indent="0">
              <a:buNone/>
            </a:pPr>
            <a:endParaRPr lang="fr-FR" dirty="0"/>
          </a:p>
          <a:p>
            <a:r>
              <a:rPr lang="fr-FR" b="1" dirty="0"/>
              <a:t>Le CAP, diplôme national, est conforté dans sa vocation d’acquisition d’une qualification professionnelle reconnue, visant l’exercice d’un métier bien identifié. </a:t>
            </a:r>
            <a:r>
              <a:rPr lang="fr-FR" dirty="0"/>
              <a:t>Il propose des parcours d’accès au diplôme adaptés, dans leur durée et leurs modalités, à la diversité de ses publics et aux attentes des professionnels </a:t>
            </a:r>
          </a:p>
          <a:p>
            <a:pPr marL="0" indent="0">
              <a:buNone/>
            </a:pPr>
            <a:endParaRPr lang="fr-FR" dirty="0"/>
          </a:p>
          <a:p>
            <a:r>
              <a:rPr lang="fr-FR" dirty="0"/>
              <a:t>Le CAP pourra être préparé en 1, 2 ou 3 ans en fonction des profils des élèves.</a:t>
            </a:r>
          </a:p>
          <a:p>
            <a:endParaRPr lang="fr-FR" dirty="0"/>
          </a:p>
          <a:p>
            <a:r>
              <a:rPr lang="fr-FR" dirty="0"/>
              <a:t>Le parcours en un an sera notamment proposé à : </a:t>
            </a:r>
          </a:p>
          <a:p>
            <a:pPr lvl="1"/>
            <a:r>
              <a:rPr lang="fr-FR" sz="1400" dirty="0"/>
              <a:t>des jeunes issus de première ou terminale, professionnelle, technologique ou générale motivés pour acquérir un CAP</a:t>
            </a:r>
          </a:p>
          <a:p>
            <a:pPr lvl="1"/>
            <a:r>
              <a:rPr lang="fr-FR" sz="1400" dirty="0"/>
              <a:t>des jeunes ayant déjà un diplôme dispensés à ce titre des épreuves générales</a:t>
            </a:r>
          </a:p>
          <a:p>
            <a:pPr lvl="1"/>
            <a:r>
              <a:rPr lang="fr-FR" sz="1400" dirty="0"/>
              <a:t>des jeunes sortant de troisième, avec un projet professionnel solide, et un bon niveau scolaire</a:t>
            </a:r>
          </a:p>
          <a:p>
            <a:endParaRPr lang="fr-FR" dirty="0"/>
          </a:p>
          <a:p>
            <a:r>
              <a:rPr lang="fr-FR" dirty="0"/>
              <a:t>Le CAP en deux ans sera proposé aux élèves issus de troisième pour acquérir un  savoir-faire professionnel et des savoir-être solides.</a:t>
            </a:r>
          </a:p>
          <a:p>
            <a:pPr marL="0" indent="0">
              <a:buNone/>
            </a:pPr>
            <a:endParaRPr lang="fr-FR" dirty="0"/>
          </a:p>
          <a:p>
            <a:r>
              <a:rPr lang="fr-FR" dirty="0"/>
              <a:t>Le CAP en trois ans sera proposé aux élèves à besoins particuliers (notamment issus de </a:t>
            </a:r>
            <a:r>
              <a:rPr lang="fr-FR" dirty="0" err="1"/>
              <a:t>Segpa</a:t>
            </a:r>
            <a:r>
              <a:rPr lang="fr-FR" dirty="0"/>
              <a:t> ou d’Ulis), identifiés par les commissions d’affectation</a:t>
            </a:r>
          </a:p>
          <a:p>
            <a:endParaRPr lang="fr-FR" dirty="0"/>
          </a:p>
          <a:p>
            <a:endParaRPr lang="fr-FR" dirty="0"/>
          </a:p>
          <a:p>
            <a:pPr marL="457200" lvl="1" indent="0">
              <a:buNone/>
            </a:pPr>
            <a:endParaRPr lang="fr-FR" sz="1600" dirty="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12</a:t>
            </a:fld>
            <a:endParaRPr lang="fr-FR"/>
          </a:p>
        </p:txBody>
      </p:sp>
    </p:spTree>
    <p:extLst>
      <p:ext uri="{BB962C8B-B14F-4D97-AF65-F5344CB8AC3E}">
        <p14:creationId xmlns:p14="http://schemas.microsoft.com/office/powerpoint/2010/main" val="286436747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399" y="453325"/>
            <a:ext cx="8213909" cy="1017758"/>
          </a:xfrm>
        </p:spPr>
        <p:txBody>
          <a:bodyPr>
            <a:normAutofit/>
          </a:bodyPr>
          <a:lstStyle/>
          <a:p>
            <a:r>
              <a:rPr lang="fr-FR" dirty="0"/>
              <a:t>Rentrée 2019 : nouveau CAP ET nouvelle seconde </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13</a:t>
            </a:fld>
            <a:endParaRPr lang="fr-FR" dirty="0"/>
          </a:p>
        </p:txBody>
      </p:sp>
      <p:sp>
        <p:nvSpPr>
          <p:cNvPr id="4" name="Espace réservé du texte 3"/>
          <p:cNvSpPr>
            <a:spLocks noGrp="1"/>
          </p:cNvSpPr>
          <p:nvPr>
            <p:ph type="body" sz="quarter" idx="13"/>
          </p:nvPr>
        </p:nvSpPr>
        <p:spPr/>
        <p:txBody>
          <a:bodyPr>
            <a:normAutofit fontScale="77500" lnSpcReduction="20000"/>
          </a:bodyPr>
          <a:lstStyle/>
          <a:p>
            <a:pPr marL="0" indent="0">
              <a:buNone/>
            </a:pPr>
            <a:r>
              <a:rPr lang="fr-FR" b="1" u="sng" dirty="0"/>
              <a:t>Objectif</a:t>
            </a:r>
            <a:r>
              <a:rPr lang="fr-FR" b="1" dirty="0"/>
              <a:t> : </a:t>
            </a:r>
            <a:r>
              <a:rPr lang="fr-FR" dirty="0"/>
              <a:t>pour permettre aux élèves de se spécialiser progressivement dans un métier et d’avoir une connaissance élargie du champ professionnel auquel ils se destinent, la 2</a:t>
            </a:r>
            <a:r>
              <a:rPr lang="fr-FR" baseline="30000" dirty="0"/>
              <a:t>nde</a:t>
            </a:r>
            <a:r>
              <a:rPr lang="fr-FR" dirty="0"/>
              <a:t> professionnelle sera progressivement structurée par famille de métiers.</a:t>
            </a:r>
          </a:p>
          <a:p>
            <a:pPr marL="0" indent="0">
              <a:buNone/>
            </a:pPr>
            <a:endParaRPr lang="fr-FR" b="1" dirty="0"/>
          </a:p>
          <a:p>
            <a:pPr marL="0" indent="0">
              <a:buNone/>
            </a:pPr>
            <a:r>
              <a:rPr lang="fr-FR" b="1" i="1" dirty="0"/>
              <a:t>Important : une famille de métiers repose sur des compétences professionnelles communes à des spécialités de baccalauréat. </a:t>
            </a:r>
            <a:r>
              <a:rPr lang="fr-FR" b="1" i="1" u="sng" dirty="0"/>
              <a:t>La nouvelle 2</a:t>
            </a:r>
            <a:r>
              <a:rPr lang="fr-FR" b="1" i="1" u="sng" baseline="30000" dirty="0"/>
              <a:t>nde</a:t>
            </a:r>
            <a:r>
              <a:rPr lang="fr-FR" b="1" i="1" u="sng" dirty="0"/>
              <a:t> reste une 2</a:t>
            </a:r>
            <a:r>
              <a:rPr lang="fr-FR" b="1" i="1" u="sng" baseline="30000" dirty="0"/>
              <a:t>nde</a:t>
            </a:r>
            <a:r>
              <a:rPr lang="fr-FR" b="1" i="1" u="sng" dirty="0"/>
              <a:t> professionnelle</a:t>
            </a:r>
          </a:p>
          <a:p>
            <a:pPr marL="0" indent="0">
              <a:buNone/>
            </a:pPr>
            <a:endParaRPr lang="fr-FR" b="1" i="1" u="sng" dirty="0"/>
          </a:p>
          <a:p>
            <a:pPr marL="0" indent="0">
              <a:buNone/>
            </a:pPr>
            <a:r>
              <a:rPr lang="fr-FR" b="1" u="sng" dirty="0"/>
              <a:t>3 premières familles pour la rentrée 2019 </a:t>
            </a:r>
            <a:r>
              <a:rPr lang="fr-FR" b="1" dirty="0"/>
              <a:t>:</a:t>
            </a:r>
          </a:p>
          <a:p>
            <a:pPr marL="0" indent="0">
              <a:buNone/>
            </a:pPr>
            <a:r>
              <a:rPr lang="fr-FR" dirty="0">
                <a:solidFill>
                  <a:schemeClr val="tx1"/>
                </a:solidFill>
              </a:rPr>
              <a:t>- Métiers de la construction durable, du bâtiment et des travaux publics </a:t>
            </a:r>
          </a:p>
          <a:p>
            <a:pPr marL="0" indent="0">
              <a:buNone/>
            </a:pPr>
            <a:r>
              <a:rPr lang="fr-FR" dirty="0">
                <a:solidFill>
                  <a:schemeClr val="tx1"/>
                </a:solidFill>
              </a:rPr>
              <a:t>- Métiers de la gestion administrative, du transport et de la logistique</a:t>
            </a:r>
          </a:p>
          <a:p>
            <a:pPr marL="0" indent="0">
              <a:buNone/>
            </a:pPr>
            <a:r>
              <a:rPr lang="fr-FR" dirty="0">
                <a:solidFill>
                  <a:schemeClr val="tx1"/>
                </a:solidFill>
              </a:rPr>
              <a:t>- Métiers de la relation client (accueil-relation client, commerce- vente)</a:t>
            </a:r>
          </a:p>
          <a:p>
            <a:pPr marL="0" indent="0">
              <a:buNone/>
            </a:pPr>
            <a:endParaRPr lang="fr-FR" b="1" i="1" dirty="0"/>
          </a:p>
          <a:p>
            <a:pPr marL="0" indent="0">
              <a:buNone/>
            </a:pPr>
            <a:r>
              <a:rPr lang="fr-FR" b="1" u="sng" dirty="0"/>
              <a:t>Mise en œuvre</a:t>
            </a:r>
            <a:endParaRPr lang="fr-FR" i="1" dirty="0"/>
          </a:p>
          <a:p>
            <a:r>
              <a:rPr lang="fr-FR" dirty="0">
                <a:solidFill>
                  <a:schemeClr val="tx1"/>
                </a:solidFill>
              </a:rPr>
              <a:t>Travaux conduits par les corps d’inspection et les professionnels</a:t>
            </a:r>
          </a:p>
          <a:p>
            <a:r>
              <a:rPr lang="fr-FR" dirty="0">
                <a:solidFill>
                  <a:schemeClr val="tx1"/>
                </a:solidFill>
              </a:rPr>
              <a:t>Octobre - novembre 2018  : ressources pédagogiques pour la classe de seconde (sur la base des compétences communes aux spécialités de la famille)</a:t>
            </a:r>
          </a:p>
          <a:p>
            <a:r>
              <a:rPr lang="fr-FR" dirty="0">
                <a:solidFill>
                  <a:schemeClr val="tx1"/>
                </a:solidFill>
              </a:rPr>
              <a:t>Janvier 2019 : parcours de formation </a:t>
            </a:r>
            <a:r>
              <a:rPr lang="fr-FR" dirty="0" err="1">
                <a:solidFill>
                  <a:schemeClr val="tx1"/>
                </a:solidFill>
              </a:rPr>
              <a:t>M@gister</a:t>
            </a:r>
            <a:endParaRPr lang="fr-FR" dirty="0">
              <a:solidFill>
                <a:schemeClr val="tx1"/>
              </a:solidFill>
            </a:endParaRPr>
          </a:p>
          <a:p>
            <a:r>
              <a:rPr lang="fr-FR" dirty="0">
                <a:solidFill>
                  <a:schemeClr val="tx1"/>
                </a:solidFill>
              </a:rPr>
              <a:t>Orientation : configuration </a:t>
            </a:r>
            <a:r>
              <a:rPr lang="fr-FR" dirty="0" err="1">
                <a:solidFill>
                  <a:schemeClr val="tx1"/>
                </a:solidFill>
              </a:rPr>
              <a:t>Affelnet</a:t>
            </a:r>
            <a:r>
              <a:rPr lang="fr-FR" dirty="0">
                <a:solidFill>
                  <a:schemeClr val="tx1"/>
                </a:solidFill>
              </a:rPr>
              <a:t>, information des collégiens et de leurs familles</a:t>
            </a:r>
          </a:p>
          <a:p>
            <a:endParaRPr lang="fr-FR" dirty="0">
              <a:solidFill>
                <a:schemeClr val="tx1"/>
              </a:solidFill>
            </a:endParaRPr>
          </a:p>
          <a:p>
            <a:r>
              <a:rPr lang="fr-FR" dirty="0">
                <a:solidFill>
                  <a:schemeClr val="tx1"/>
                </a:solidFill>
              </a:rPr>
              <a:t>En vue de la rentrée 2020 : travaux sur la deuxième vague de familles professionnelles</a:t>
            </a:r>
          </a:p>
          <a:p>
            <a:endParaRPr lang="fr-FR" dirty="0"/>
          </a:p>
        </p:txBody>
      </p:sp>
    </p:spTree>
    <p:extLst>
      <p:ext uri="{BB962C8B-B14F-4D97-AF65-F5344CB8AC3E}">
        <p14:creationId xmlns:p14="http://schemas.microsoft.com/office/powerpoint/2010/main" val="3061859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459335"/>
            <a:ext cx="7881400" cy="1286937"/>
          </a:xfrm>
        </p:spPr>
        <p:txBody>
          <a:bodyPr>
            <a:normAutofit/>
          </a:bodyPr>
          <a:lstStyle/>
          <a:p>
            <a:r>
              <a:rPr lang="fr-FR" dirty="0"/>
              <a:t>De nouvelles GRILLES HORAIRES à </a:t>
            </a:r>
            <a:r>
              <a:rPr lang="fr-FR" dirty="0" err="1"/>
              <a:t>partIr</a:t>
            </a:r>
            <a:r>
              <a:rPr lang="fr-FR" dirty="0"/>
              <a:t> de 2019</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14</a:t>
            </a:fld>
            <a:endParaRPr lang="fr-FR" dirty="0"/>
          </a:p>
        </p:txBody>
      </p:sp>
      <p:sp>
        <p:nvSpPr>
          <p:cNvPr id="4" name="Espace réservé du texte 3"/>
          <p:cNvSpPr>
            <a:spLocks noGrp="1"/>
          </p:cNvSpPr>
          <p:nvPr>
            <p:ph type="body" sz="quarter" idx="13"/>
          </p:nvPr>
        </p:nvSpPr>
        <p:spPr>
          <a:xfrm>
            <a:off x="637953" y="1619939"/>
            <a:ext cx="8197703" cy="4598988"/>
          </a:xfrm>
        </p:spPr>
        <p:txBody>
          <a:bodyPr>
            <a:normAutofit fontScale="85000" lnSpcReduction="10000"/>
          </a:bodyPr>
          <a:lstStyle/>
          <a:p>
            <a:pPr marL="0" indent="0" algn="just">
              <a:buNone/>
            </a:pPr>
            <a:r>
              <a:rPr lang="fr-FR" sz="1900" b="1" dirty="0"/>
              <a:t>Publication à l’automne 2018 - Application rentrée 2019 (2</a:t>
            </a:r>
            <a:r>
              <a:rPr lang="fr-FR" sz="1900" b="1" baseline="30000" dirty="0"/>
              <a:t>nde</a:t>
            </a:r>
            <a:r>
              <a:rPr lang="fr-FR" sz="1900" b="1" dirty="0"/>
              <a:t> pro et 1</a:t>
            </a:r>
            <a:r>
              <a:rPr lang="fr-FR" sz="1900" b="1" baseline="30000" dirty="0"/>
              <a:t>ère</a:t>
            </a:r>
            <a:r>
              <a:rPr lang="fr-FR" sz="1900" b="1" dirty="0"/>
              <a:t> année CAP)</a:t>
            </a:r>
          </a:p>
          <a:p>
            <a:pPr marL="0" indent="0" algn="just">
              <a:buNone/>
            </a:pPr>
            <a:endParaRPr lang="fr-FR" sz="1900" b="1" dirty="0"/>
          </a:p>
          <a:p>
            <a:pPr marL="0" indent="0" algn="just">
              <a:buNone/>
            </a:pPr>
            <a:r>
              <a:rPr lang="fr-FR" sz="1900" b="1" dirty="0"/>
              <a:t>Elles suivent des principes très clairs pour favoriser la réussite des élèves : </a:t>
            </a:r>
          </a:p>
          <a:p>
            <a:pPr marL="0" indent="0" algn="just">
              <a:buNone/>
            </a:pPr>
            <a:endParaRPr lang="fr-FR" sz="1900" b="1" dirty="0"/>
          </a:p>
          <a:p>
            <a:pPr marL="446088" indent="-265113" algn="just"/>
            <a:r>
              <a:rPr lang="fr-FR" sz="1900" b="1" dirty="0"/>
              <a:t>Une grille horaire élève unique </a:t>
            </a:r>
            <a:r>
              <a:rPr lang="fr-FR" sz="1900" dirty="0"/>
              <a:t>en CAP (au lieu de trois) et en baccalauréat professionnel (pour les secteurs de la production et des services)</a:t>
            </a:r>
          </a:p>
          <a:p>
            <a:pPr marL="446088" indent="-265113" algn="just"/>
            <a:endParaRPr lang="fr-FR" sz="1900" dirty="0"/>
          </a:p>
          <a:p>
            <a:pPr marL="446088" indent="-265113" algn="just"/>
            <a:r>
              <a:rPr lang="fr-FR" sz="1900" b="1" dirty="0"/>
              <a:t>Des parcours plus progressifs et innovants</a:t>
            </a:r>
          </a:p>
          <a:p>
            <a:pPr lvl="1" indent="-180975" algn="just"/>
            <a:r>
              <a:rPr lang="fr-FR" sz="1400" dirty="0" err="1"/>
              <a:t>co</a:t>
            </a:r>
            <a:r>
              <a:rPr lang="fr-FR" sz="1400" dirty="0"/>
              <a:t>-intervention enseignement général-enseignement professionnel pour donner du sens aux apprentissages </a:t>
            </a:r>
          </a:p>
          <a:p>
            <a:pPr lvl="1" indent="-180975" algn="just"/>
            <a:r>
              <a:rPr lang="fr-FR" sz="1400" dirty="0"/>
              <a:t>consolidation et accompagnement pour répondre aux besoins de chaque élève </a:t>
            </a:r>
          </a:p>
          <a:p>
            <a:pPr lvl="1" indent="-180975" algn="just"/>
            <a:r>
              <a:rPr lang="fr-FR" sz="1400" dirty="0"/>
              <a:t>spécialisation progressive en bac pro pour sécuriser le choix des élèves</a:t>
            </a:r>
          </a:p>
          <a:p>
            <a:pPr marL="446088" lvl="1" indent="-265113" algn="just">
              <a:buNone/>
            </a:pPr>
            <a:endParaRPr lang="fr-FR" sz="1400" dirty="0">
              <a:solidFill>
                <a:srgbClr val="43A5C1"/>
              </a:solidFill>
            </a:endParaRPr>
          </a:p>
          <a:p>
            <a:pPr marL="446088" indent="-265113" algn="just"/>
            <a:r>
              <a:rPr lang="fr-FR" sz="1900" b="1" dirty="0"/>
              <a:t>Baccalauréat professionnel : </a:t>
            </a:r>
            <a:r>
              <a:rPr lang="fr-FR" sz="1900" dirty="0"/>
              <a:t>Un horaire global sur le cycle de 3 ans avec des repères horaires pour chacune des années</a:t>
            </a:r>
          </a:p>
          <a:p>
            <a:pPr marL="446088" indent="-265113" algn="just"/>
            <a:endParaRPr lang="fr-FR" sz="1900" dirty="0"/>
          </a:p>
          <a:p>
            <a:pPr marL="446088" indent="-265113" algn="just"/>
            <a:r>
              <a:rPr lang="fr-FR" sz="1900" b="1" dirty="0"/>
              <a:t>Un accompagnement renforcé des élèves </a:t>
            </a:r>
            <a:r>
              <a:rPr lang="fr-FR" sz="1900" dirty="0"/>
              <a:t>avec des enseignements de consolidation, de l’accompagnement personnalisé et une préparation aux choix d’avenir</a:t>
            </a:r>
          </a:p>
          <a:p>
            <a:pPr marL="0" indent="0">
              <a:buNone/>
            </a:pPr>
            <a:endParaRPr lang="fr-FR" dirty="0"/>
          </a:p>
        </p:txBody>
      </p:sp>
    </p:spTree>
    <p:extLst>
      <p:ext uri="{BB962C8B-B14F-4D97-AF65-F5344CB8AC3E}">
        <p14:creationId xmlns:p14="http://schemas.microsoft.com/office/powerpoint/2010/main" val="3096738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4767" y="459335"/>
            <a:ext cx="7881400" cy="1286937"/>
          </a:xfrm>
        </p:spPr>
        <p:txBody>
          <a:bodyPr>
            <a:normAutofit/>
          </a:bodyPr>
          <a:lstStyle/>
          <a:p>
            <a:r>
              <a:rPr lang="fr-FR" dirty="0"/>
              <a:t>De nouvelles GRILLES HORAIRES à partir de 2019</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15</a:t>
            </a:fld>
            <a:endParaRPr lang="fr-FR" dirty="0"/>
          </a:p>
        </p:txBody>
      </p:sp>
      <p:sp>
        <p:nvSpPr>
          <p:cNvPr id="4" name="Espace réservé du texte 3"/>
          <p:cNvSpPr>
            <a:spLocks noGrp="1"/>
          </p:cNvSpPr>
          <p:nvPr>
            <p:ph type="body" sz="quarter" idx="13"/>
          </p:nvPr>
        </p:nvSpPr>
        <p:spPr>
          <a:xfrm>
            <a:off x="446562" y="1642557"/>
            <a:ext cx="8076951" cy="3186617"/>
          </a:xfrm>
          <a:ln>
            <a:noFill/>
          </a:ln>
        </p:spPr>
        <p:txBody>
          <a:bodyPr>
            <a:normAutofit fontScale="92500" lnSpcReduction="10000"/>
          </a:bodyPr>
          <a:lstStyle/>
          <a:p>
            <a:pPr algn="just"/>
            <a:r>
              <a:rPr lang="fr-FR" sz="1700" b="1" u="sng" dirty="0"/>
              <a:t>Bac pro </a:t>
            </a:r>
            <a:r>
              <a:rPr lang="fr-FR" sz="1700" b="1" dirty="0"/>
              <a:t>: </a:t>
            </a:r>
          </a:p>
          <a:p>
            <a:pPr marL="265113" indent="0" algn="just">
              <a:buNone/>
            </a:pPr>
            <a:r>
              <a:rPr lang="fr-FR" sz="1700" b="1" dirty="0"/>
              <a:t>Un volume horaire élève unique de 2520h </a:t>
            </a:r>
            <a:r>
              <a:rPr lang="fr-FR" sz="1700" b="1" dirty="0">
                <a:latin typeface="Calibri"/>
                <a:cs typeface="Times New Roman"/>
              </a:rPr>
              <a:t>(hors PFMP), </a:t>
            </a:r>
            <a:r>
              <a:rPr lang="fr-FR" sz="1600" b="1" dirty="0">
                <a:latin typeface="Calibri"/>
                <a:cs typeface="Times New Roman"/>
              </a:rPr>
              <a:t>soit 900h en classe de Seconde, avec 345 heures d’enseignement général et 450h d’enseignement professionnel, dont 60h en </a:t>
            </a:r>
            <a:r>
              <a:rPr lang="fr-FR" sz="1600" b="1" dirty="0" err="1">
                <a:latin typeface="Calibri"/>
                <a:cs typeface="Times New Roman"/>
              </a:rPr>
              <a:t>co</a:t>
            </a:r>
            <a:r>
              <a:rPr lang="fr-FR" sz="1600" b="1" dirty="0">
                <a:latin typeface="Calibri"/>
                <a:cs typeface="Times New Roman"/>
              </a:rPr>
              <a:t>-intervention</a:t>
            </a:r>
            <a:r>
              <a:rPr lang="fr-FR" sz="1600" b="1" dirty="0">
                <a:latin typeface="Calibri"/>
                <a:ea typeface="Calibri"/>
                <a:cs typeface="Times New Roman"/>
              </a:rPr>
              <a:t> :</a:t>
            </a:r>
            <a:endParaRPr lang="fr-FR" sz="1600" dirty="0"/>
          </a:p>
          <a:p>
            <a:pPr marL="712788" lvl="1" algn="just"/>
            <a:r>
              <a:rPr lang="fr-FR" sz="1200" dirty="0"/>
              <a:t>Un professeur de discipline générale et un professeur de discipline professionnelle interviennent conjointement devant un groupe d’élèves </a:t>
            </a:r>
          </a:p>
          <a:p>
            <a:pPr marL="712788" lvl="1" algn="just"/>
            <a:r>
              <a:rPr lang="fr-FR" sz="1200" dirty="0"/>
              <a:t>La </a:t>
            </a:r>
            <a:r>
              <a:rPr lang="fr-FR" sz="1200" dirty="0" err="1"/>
              <a:t>co</a:t>
            </a:r>
            <a:r>
              <a:rPr lang="fr-FR" sz="1200" dirty="0"/>
              <a:t>-intervention rend les enseignements généraux plus concrets, pour des élèves qui ont choisi un enseignement plus pratique</a:t>
            </a:r>
          </a:p>
          <a:p>
            <a:pPr marL="712788" lvl="1" algn="just"/>
            <a:r>
              <a:rPr lang="fr-FR" sz="1200" dirty="0"/>
              <a:t>La </a:t>
            </a:r>
            <a:r>
              <a:rPr lang="fr-FR" sz="1200" dirty="0" err="1"/>
              <a:t>co</a:t>
            </a:r>
            <a:r>
              <a:rPr lang="fr-FR" sz="1200" dirty="0"/>
              <a:t>-intervention fait intervenir 2 professeurs dans une même classe, ce qui revient à doubler l’encadrement des élèves</a:t>
            </a:r>
          </a:p>
          <a:p>
            <a:pPr marL="712788" lvl="1" algn="just"/>
            <a:r>
              <a:rPr lang="fr-FR" sz="1200" dirty="0"/>
              <a:t>Ainsi, les nouveaux cursus stimulent l’acquisition des savoirs généraux comme des savoirs professionnels, là où la scolarité en lycée professionnel se caractérisait jusqu’ici par des emplois du temps particulièrement lourds (jusqu’à 34h30) pour des élèves souvent en difficulté avec les apprentissages scolaires</a:t>
            </a:r>
          </a:p>
          <a:p>
            <a:pPr marL="712788" lvl="1" algn="just"/>
            <a:r>
              <a:rPr lang="fr-FR" sz="1200" b="1" u="sng" dirty="0"/>
              <a:t>Le volume horaire complémentaire accordé aux établissement est augmenté pour assurer , quand c’est nécessaire, les dédoublements et le suivi des parcours des élèves : les professeurs disposeront donc de conditions d’enseignement améliorées</a:t>
            </a:r>
            <a:endParaRPr lang="fr-FR" sz="1200" b="1" dirty="0"/>
          </a:p>
        </p:txBody>
      </p:sp>
      <p:sp>
        <p:nvSpPr>
          <p:cNvPr id="8" name="Espace réservé du texte 3"/>
          <p:cNvSpPr txBox="1">
            <a:spLocks/>
          </p:cNvSpPr>
          <p:nvPr/>
        </p:nvSpPr>
        <p:spPr>
          <a:xfrm>
            <a:off x="446562" y="4813452"/>
            <a:ext cx="8229606" cy="1415897"/>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1800" b="0" i="0" kern="1200">
                <a:solidFill>
                  <a:srgbClr val="43A5C1"/>
                </a:solidFill>
                <a:latin typeface="Arial" charset="0"/>
                <a:ea typeface="Arial" charset="0"/>
                <a:cs typeface="Arial" charset="0"/>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sz="1300" b="0" i="0" kern="1200">
                <a:solidFill>
                  <a:schemeClr val="tx1"/>
                </a:solidFill>
                <a:latin typeface="Arial" charset="0"/>
                <a:ea typeface="Arial" charset="0"/>
                <a:cs typeface="Arial" charset="0"/>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sz="1300" b="0" i="0" kern="1200">
                <a:solidFill>
                  <a:schemeClr val="tx1"/>
                </a:solidFill>
                <a:latin typeface="Arial" charset="0"/>
                <a:ea typeface="Arial" charset="0"/>
                <a:cs typeface="Arial" charset="0"/>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sz="1100" b="0" i="0" kern="1200">
                <a:solidFill>
                  <a:schemeClr val="tx1"/>
                </a:solidFill>
                <a:latin typeface="Arial" charset="0"/>
                <a:ea typeface="Arial" charset="0"/>
                <a:cs typeface="Arial" charset="0"/>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700" b="1" u="sng" dirty="0"/>
              <a:t>CAP en 2 ans </a:t>
            </a:r>
            <a:r>
              <a:rPr lang="fr-FR" sz="1700" b="1" dirty="0"/>
              <a:t>: </a:t>
            </a:r>
          </a:p>
          <a:p>
            <a:pPr marL="265113" indent="0">
              <a:buNone/>
            </a:pPr>
            <a:r>
              <a:rPr lang="fr-FR" sz="1700" b="1" dirty="0"/>
              <a:t>Un volume horaire élève unique de 1704h </a:t>
            </a:r>
            <a:r>
              <a:rPr lang="fr-FR" sz="1700" b="1" dirty="0">
                <a:latin typeface="Calibri"/>
                <a:cs typeface="Times New Roman"/>
              </a:rPr>
              <a:t>(hors PFMP)</a:t>
            </a:r>
            <a:r>
              <a:rPr lang="fr-FR" sz="1700" b="1" dirty="0"/>
              <a:t>, dont 165 en </a:t>
            </a:r>
            <a:r>
              <a:rPr lang="fr-FR" sz="1700" b="1" dirty="0" err="1"/>
              <a:t>co</a:t>
            </a:r>
            <a:r>
              <a:rPr lang="fr-FR" sz="1700" b="1" dirty="0"/>
              <a:t>-intervention </a:t>
            </a:r>
          </a:p>
          <a:p>
            <a:pPr marL="712788" lvl="1" algn="just">
              <a:lnSpc>
                <a:spcPct val="110000"/>
              </a:lnSpc>
            </a:pPr>
            <a:r>
              <a:rPr lang="fr-FR" sz="1200" dirty="0"/>
              <a:t>En outre, les principes de calcul des autres besoins en « heures professeurs » sont maintenus (marges de dédoublement, heures en classe entière et en groupe à effectif réduit)</a:t>
            </a:r>
          </a:p>
        </p:txBody>
      </p:sp>
    </p:spTree>
    <p:extLst>
      <p:ext uri="{BB962C8B-B14F-4D97-AF65-F5344CB8AC3E}">
        <p14:creationId xmlns:p14="http://schemas.microsoft.com/office/powerpoint/2010/main" val="3098980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353010"/>
            <a:ext cx="7881400" cy="1286937"/>
          </a:xfrm>
        </p:spPr>
        <p:txBody>
          <a:bodyPr/>
          <a:lstStyle/>
          <a:p>
            <a:r>
              <a:rPr lang="fr-FR" dirty="0"/>
              <a:t>Une nouvelle dynamique pédagogique</a:t>
            </a:r>
          </a:p>
        </p:txBody>
      </p:sp>
      <p:sp>
        <p:nvSpPr>
          <p:cNvPr id="3" name="Espace réservé du contenu 2"/>
          <p:cNvSpPr>
            <a:spLocks noGrp="1"/>
          </p:cNvSpPr>
          <p:nvPr>
            <p:ph idx="1"/>
          </p:nvPr>
        </p:nvSpPr>
        <p:spPr/>
        <p:txBody>
          <a:bodyPr>
            <a:normAutofit fontScale="85000" lnSpcReduction="20000"/>
          </a:bodyPr>
          <a:lstStyle/>
          <a:p>
            <a:pPr marL="0" indent="0">
              <a:buNone/>
            </a:pPr>
            <a:r>
              <a:rPr lang="fr-FR" b="1" dirty="0"/>
              <a:t>CE PARCOURS RENOUVELÉ SE TRADUIT PAR DE NOUVELLES DYNAMIQUES PÉDAGOGIQUES</a:t>
            </a:r>
          </a:p>
          <a:p>
            <a:endParaRPr lang="fr-FR" dirty="0"/>
          </a:p>
          <a:p>
            <a:r>
              <a:rPr lang="fr-FR" b="1" dirty="0"/>
              <a:t>La </a:t>
            </a:r>
            <a:r>
              <a:rPr lang="fr-FR" b="1" dirty="0" err="1"/>
              <a:t>co</a:t>
            </a:r>
            <a:r>
              <a:rPr lang="fr-FR" b="1" dirty="0"/>
              <a:t>-intervention </a:t>
            </a:r>
            <a:r>
              <a:rPr lang="fr-FR" dirty="0"/>
              <a:t>pour donner plus de sens aux enseignements généraux</a:t>
            </a:r>
          </a:p>
          <a:p>
            <a:pPr lvl="1"/>
            <a:r>
              <a:rPr lang="fr-FR" dirty="0"/>
              <a:t>L’objectif est de rendre les enseignements généraux plus concrets en les inscrivant, pour partie, dans la perspective professionnelle choisie par l’élève. Cela va permettre à des élèves, souvent en difficulté avec les apprentissages scolaires au collège, de consolider leurs savoirs, de prendre confiance et de progresser</a:t>
            </a:r>
          </a:p>
          <a:p>
            <a:pPr lvl="1"/>
            <a:r>
              <a:rPr lang="fr-FR" dirty="0"/>
              <a:t>S’y ajoute la consolidation des acquis en français et en mathématiques à l’issue du test de positionnement</a:t>
            </a:r>
          </a:p>
          <a:p>
            <a:pPr marL="0" indent="0">
              <a:buNone/>
            </a:pPr>
            <a:endParaRPr lang="fr-FR" dirty="0">
              <a:solidFill>
                <a:schemeClr val="tx1"/>
              </a:solidFill>
            </a:endParaRPr>
          </a:p>
          <a:p>
            <a:r>
              <a:rPr lang="fr-FR" b="1" dirty="0"/>
              <a:t>Le chef-d’œuvre</a:t>
            </a:r>
            <a:r>
              <a:rPr lang="fr-FR" dirty="0"/>
              <a:t> </a:t>
            </a:r>
          </a:p>
          <a:p>
            <a:pPr lvl="1"/>
            <a:r>
              <a:rPr lang="fr-FR" dirty="0"/>
              <a:t>Tout au long de son parcours au lycée professionnel, le lycéen prépare individuellement ou collectivement un « chef d’œuvre » qu’il présente à la fin de l’année de terminale devant un jury</a:t>
            </a:r>
          </a:p>
          <a:p>
            <a:pPr lvl="1"/>
            <a:r>
              <a:rPr lang="fr-FR" dirty="0"/>
              <a:t>Cette réalisation se nourrit de l’expérience acquise au  lycée et en milieu professionnel</a:t>
            </a:r>
          </a:p>
          <a:p>
            <a:pPr lvl="1"/>
            <a:r>
              <a:rPr lang="fr-FR" dirty="0"/>
              <a:t>Synonyme d’excellence et de reconnaissance par les pairs, cette épreuve témoigne de l’acquisition des savoirs et des gestes propres à un métier et développe le sentiment d’appartenance à une communauté professionnelle</a:t>
            </a:r>
          </a:p>
          <a:p>
            <a:pPr marL="0" indent="0">
              <a:buNone/>
            </a:pPr>
            <a:endParaRPr lang="fr-FR" dirty="0"/>
          </a:p>
          <a:p>
            <a:r>
              <a:rPr lang="fr-FR" b="1" dirty="0"/>
              <a:t>Un temps dédié à la consolidation, à l’accompagnement et à la préparation de son projet d’avenir</a:t>
            </a:r>
            <a:endParaRPr lang="fr-FR" dirty="0"/>
          </a:p>
          <a:p>
            <a:pPr lvl="1"/>
            <a:r>
              <a:rPr lang="fr-FR" dirty="0"/>
              <a:t>En seconde, un temps consacré au renforcement en français et en mathématiques, et au choix de la spécialité</a:t>
            </a:r>
          </a:p>
          <a:p>
            <a:pPr lvl="1"/>
            <a:r>
              <a:rPr lang="fr-FR" dirty="0"/>
              <a:t>En première, un temps consacré à la consolidation des acquis et à la réflexion sur le projet d’avenir</a:t>
            </a:r>
          </a:p>
          <a:p>
            <a:pPr lvl="1"/>
            <a:r>
              <a:rPr lang="fr-FR" dirty="0"/>
              <a:t>En terminale, une préparation à l’insertion professionnelle et à l’entrepreneuriat ou à la poursuite d’études en fonction du choix du lycéen</a:t>
            </a:r>
          </a:p>
          <a:p>
            <a:pPr marL="0" indent="0">
              <a:buNone/>
            </a:pPr>
            <a:r>
              <a:rPr lang="fr-FR" dirty="0"/>
              <a:t> </a:t>
            </a:r>
          </a:p>
          <a:p>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16</a:t>
            </a:fld>
            <a:endParaRPr lang="fr-FR"/>
          </a:p>
        </p:txBody>
      </p:sp>
    </p:spTree>
    <p:extLst>
      <p:ext uri="{BB962C8B-B14F-4D97-AF65-F5344CB8AC3E}">
        <p14:creationId xmlns:p14="http://schemas.microsoft.com/office/powerpoint/2010/main" val="2996338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427438"/>
            <a:ext cx="7881400" cy="1286937"/>
          </a:xfrm>
        </p:spPr>
        <p:txBody>
          <a:bodyPr/>
          <a:lstStyle/>
          <a:p>
            <a:r>
              <a:rPr lang="fr-FR" dirty="0"/>
              <a:t>Plus de complémentarité entre la voie scolaire et l’apprentissage </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17</a:t>
            </a:fld>
            <a:endParaRPr lang="fr-FR" dirty="0"/>
          </a:p>
        </p:txBody>
      </p:sp>
      <p:sp>
        <p:nvSpPr>
          <p:cNvPr id="4" name="Espace réservé du texte 3"/>
          <p:cNvSpPr>
            <a:spLocks noGrp="1"/>
          </p:cNvSpPr>
          <p:nvPr>
            <p:ph type="body" sz="quarter" idx="13"/>
          </p:nvPr>
        </p:nvSpPr>
        <p:spPr>
          <a:xfrm>
            <a:off x="804863" y="2034632"/>
            <a:ext cx="7881937" cy="3175345"/>
          </a:xfrm>
        </p:spPr>
        <p:txBody>
          <a:bodyPr>
            <a:normAutofit/>
          </a:bodyPr>
          <a:lstStyle/>
          <a:p>
            <a:r>
              <a:rPr lang="fr-FR" dirty="0"/>
              <a:t>Le développement de l’apprentissage porté par le Gouvernement passe par une meilleure articulation et une réversibilité des modalités de formation. Il s’agit : </a:t>
            </a:r>
          </a:p>
          <a:p>
            <a:pPr lvl="1"/>
            <a:r>
              <a:rPr lang="fr-FR" dirty="0"/>
              <a:t>de faciliter le passage de la voie scolaire à l’apprentissage </a:t>
            </a:r>
          </a:p>
          <a:p>
            <a:pPr lvl="1"/>
            <a:r>
              <a:rPr lang="fr-FR" dirty="0"/>
              <a:t>en sens inverse, de sécuriser le passage de l’apprentissage vers la voie scolaire </a:t>
            </a:r>
          </a:p>
          <a:p>
            <a:pPr marL="457200" lvl="1" indent="0">
              <a:buNone/>
            </a:pPr>
            <a:endParaRPr lang="fr-FR" dirty="0"/>
          </a:p>
          <a:p>
            <a:r>
              <a:rPr lang="fr-FR" dirty="0"/>
              <a:t>Chaque lycée professionnel pourra désormais accueillir des apprentis, permettant d’offrir une diversité de parcours aux élèves et de sécuriser les transitions entre les deux modalités de formation</a:t>
            </a:r>
          </a:p>
          <a:p>
            <a:pPr marL="0" indent="0">
              <a:buNone/>
            </a:pPr>
            <a:endParaRPr lang="fr-FR" dirty="0"/>
          </a:p>
        </p:txBody>
      </p:sp>
    </p:spTree>
    <p:extLst>
      <p:ext uri="{BB962C8B-B14F-4D97-AF65-F5344CB8AC3E}">
        <p14:creationId xmlns:p14="http://schemas.microsoft.com/office/powerpoint/2010/main" val="3690594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395541"/>
            <a:ext cx="7881400" cy="1286937"/>
          </a:xfrm>
        </p:spPr>
        <p:txBody>
          <a:bodyPr>
            <a:normAutofit/>
          </a:bodyPr>
          <a:lstStyle/>
          <a:p>
            <a:r>
              <a:rPr lang="fr-FR" dirty="0"/>
              <a:t>Rentrée 2020 et 2021: rénovation du cycle terminal </a:t>
            </a: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18</a:t>
            </a:fld>
            <a:endParaRPr lang="fr-FR"/>
          </a:p>
        </p:txBody>
      </p:sp>
      <p:sp>
        <p:nvSpPr>
          <p:cNvPr id="8" name="Espace réservé du texte 3"/>
          <p:cNvSpPr txBox="1">
            <a:spLocks/>
          </p:cNvSpPr>
          <p:nvPr/>
        </p:nvSpPr>
        <p:spPr>
          <a:xfrm>
            <a:off x="907678" y="1991695"/>
            <a:ext cx="7881937" cy="3695738"/>
          </a:xfrm>
          <a:prstGeom prst="rect">
            <a:avLst/>
          </a:prstGeom>
        </p:spPr>
        <p:txBody>
          <a:bodyPr>
            <a:normAutofit fontScale="92500" lnSpcReduction="10000"/>
          </a:bodyPr>
          <a:lstStyle>
            <a:lvl1pPr marL="177800" indent="-177800" algn="l" defTabSz="457200" rtl="0" eaLnBrk="1" latinLnBrk="0" hangingPunct="1">
              <a:spcBef>
                <a:spcPct val="20000"/>
              </a:spcBef>
              <a:buClr>
                <a:srgbClr val="43A5C1"/>
              </a:buClr>
              <a:buSzPct val="100000"/>
              <a:buFont typeface="Arial"/>
              <a:buChar char="■"/>
              <a:defRPr sz="1800" b="0" i="0" kern="1200">
                <a:solidFill>
                  <a:srgbClr val="43A5C1"/>
                </a:solidFill>
                <a:latin typeface="Arial" charset="0"/>
                <a:ea typeface="Arial" charset="0"/>
                <a:cs typeface="Arial" charset="0"/>
              </a:defRPr>
            </a:lvl1pPr>
            <a:lvl2pPr marL="627063" indent="-169863" algn="l" defTabSz="457200" rtl="0" eaLnBrk="1" latinLnBrk="0" hangingPunct="1">
              <a:spcBef>
                <a:spcPct val="20000"/>
              </a:spcBef>
              <a:buClr>
                <a:srgbClr val="43A5C1"/>
              </a:buClr>
              <a:buFont typeface="Arial Italic"/>
              <a:buChar char="■"/>
              <a:defRPr sz="1300" b="0" i="0" kern="1200">
                <a:solidFill>
                  <a:schemeClr val="tx1"/>
                </a:solidFill>
                <a:latin typeface="Arial" charset="0"/>
                <a:ea typeface="Arial" charset="0"/>
                <a:cs typeface="Arial" charset="0"/>
              </a:defRPr>
            </a:lvl2pPr>
            <a:lvl3pPr marL="627063" indent="0" algn="l" defTabSz="457200" rtl="0" eaLnBrk="1" latinLnBrk="0" hangingPunct="1">
              <a:spcBef>
                <a:spcPct val="20000"/>
              </a:spcBef>
              <a:buClr>
                <a:srgbClr val="43A5C1"/>
              </a:buClr>
              <a:buFont typeface="Arial"/>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43A5C1"/>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Clr>
                <a:srgbClr val="43A5C1"/>
              </a:buClr>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u="sng" dirty="0"/>
              <a:t>CHOISIR SA SPÉCIALITÉ ET SE PROJETER VERS L’AVENIR</a:t>
            </a:r>
          </a:p>
          <a:p>
            <a:endParaRPr lang="fr-FR" dirty="0"/>
          </a:p>
          <a:p>
            <a:r>
              <a:rPr lang="fr-FR" dirty="0"/>
              <a:t>En première professionnelle</a:t>
            </a:r>
          </a:p>
          <a:p>
            <a:pPr lvl="1"/>
            <a:r>
              <a:rPr lang="fr-FR" dirty="0"/>
              <a:t>L’élève approfondit les compétences professionnelles dans la spécialité de son baccalauréat.</a:t>
            </a:r>
          </a:p>
          <a:p>
            <a:pPr lvl="1"/>
            <a:r>
              <a:rPr lang="fr-FR" dirty="0"/>
              <a:t>Son temps de formation en milieu professionnel s’accroît en passant à 6 à 8 semaines</a:t>
            </a:r>
          </a:p>
          <a:p>
            <a:pPr lvl="1"/>
            <a:r>
              <a:rPr lang="fr-FR" dirty="0"/>
              <a:t>Il débute la préparation d’un chef-d’œuvre en vue du baccalauréat</a:t>
            </a:r>
          </a:p>
          <a:p>
            <a:endParaRPr lang="fr-FR" dirty="0"/>
          </a:p>
          <a:p>
            <a:r>
              <a:rPr lang="fr-FR" dirty="0"/>
              <a:t>En terminale professionnelle </a:t>
            </a:r>
          </a:p>
          <a:p>
            <a:pPr lvl="1"/>
            <a:r>
              <a:rPr lang="fr-FR" dirty="0"/>
              <a:t>L’élève poursuit sa spécialité</a:t>
            </a:r>
          </a:p>
          <a:p>
            <a:pPr lvl="1"/>
            <a:r>
              <a:rPr lang="fr-FR" dirty="0"/>
              <a:t>La durée de la formation en milieu professionnel est de 8 semaines</a:t>
            </a:r>
          </a:p>
          <a:p>
            <a:pPr lvl="1"/>
            <a:r>
              <a:rPr lang="fr-FR" dirty="0"/>
              <a:t>L’élève choisit entre :</a:t>
            </a:r>
          </a:p>
          <a:p>
            <a:pPr marL="912813" lvl="2" indent="-285750">
              <a:buFont typeface="Arial" panose="020B0604020202020204" pitchFamily="34" charset="0"/>
              <a:buChar char="•"/>
            </a:pPr>
            <a:r>
              <a:rPr lang="fr-FR" dirty="0"/>
              <a:t>un module d’insertion professionnelle et d’entrepreneuriat pour préparer son entrée dans l’emploi : rédaction de CV et de lettres de motivation, entraînement aux entretiens de recrutement </a:t>
            </a:r>
          </a:p>
          <a:p>
            <a:pPr marL="912813" lvl="2" indent="-285750">
              <a:buFont typeface="Arial" panose="020B0604020202020204" pitchFamily="34" charset="0"/>
              <a:buChar char="•"/>
            </a:pPr>
            <a:r>
              <a:rPr lang="fr-FR" dirty="0"/>
              <a:t>un module de poursuite d’études s’il souhaite continuer sa formation après le baccalauréat : préparation aux attentes de l’enseignement supérieur</a:t>
            </a:r>
          </a:p>
          <a:p>
            <a:endParaRPr lang="fr-FR" dirty="0"/>
          </a:p>
          <a:p>
            <a:pPr marL="0" indent="0">
              <a:buNone/>
            </a:pPr>
            <a:endParaRPr lang="fr-FR" dirty="0"/>
          </a:p>
        </p:txBody>
      </p:sp>
    </p:spTree>
    <p:extLst>
      <p:ext uri="{BB962C8B-B14F-4D97-AF65-F5344CB8AC3E}">
        <p14:creationId xmlns:p14="http://schemas.microsoft.com/office/powerpoint/2010/main" val="2885704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ADDD4"/>
        </a:solidFill>
        <a:effectLst/>
      </p:bgPr>
    </p:bg>
    <p:spTree>
      <p:nvGrpSpPr>
        <p:cNvPr id="1" name=""/>
        <p:cNvGrpSpPr/>
        <p:nvPr/>
      </p:nvGrpSpPr>
      <p:grpSpPr>
        <a:xfrm>
          <a:off x="0" y="0"/>
          <a:ext cx="0" cy="0"/>
          <a:chOff x="0" y="0"/>
          <a:chExt cx="0" cy="0"/>
        </a:xfrm>
      </p:grpSpPr>
      <p:pic>
        <p:nvPicPr>
          <p:cNvPr id="1026" name="Picture 2" descr="M:\str-delcom\Voie Pro\PPT\visuels\Pauline et Noah PPT avec marg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1020" t="13366" r="8234" b="13923"/>
          <a:stretch/>
        </p:blipFill>
        <p:spPr bwMode="auto">
          <a:xfrm>
            <a:off x="893135" y="651575"/>
            <a:ext cx="7113182" cy="533960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Espace réservé du numéro de diapositive 3"/>
          <p:cNvSpPr>
            <a:spLocks noGrp="1"/>
          </p:cNvSpPr>
          <p:nvPr>
            <p:ph type="sldNum" sz="quarter" idx="12"/>
          </p:nvPr>
        </p:nvSpPr>
        <p:spPr>
          <a:xfrm>
            <a:off x="8149942" y="6390910"/>
            <a:ext cx="450457" cy="365125"/>
          </a:xfrm>
        </p:spPr>
        <p:txBody>
          <a:bodyPr/>
          <a:lstStyle/>
          <a:p>
            <a:fld id="{A786685B-2977-D546-9E3D-3CA676A47F0C}" type="slidenum">
              <a:rPr lang="fr-FR" smtClean="0"/>
              <a:t>19</a:t>
            </a:fld>
            <a:endParaRPr lang="fr-FR"/>
          </a:p>
        </p:txBody>
      </p:sp>
    </p:spTree>
    <p:extLst>
      <p:ext uri="{BB962C8B-B14F-4D97-AF65-F5344CB8AC3E}">
        <p14:creationId xmlns:p14="http://schemas.microsoft.com/office/powerpoint/2010/main" val="1173696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3421" y="367372"/>
            <a:ext cx="7881400" cy="1286937"/>
          </a:xfrm>
        </p:spPr>
        <p:txBody>
          <a:bodyPr/>
          <a:lstStyle/>
          <a:p>
            <a:r>
              <a:rPr lang="fr-FR" dirty="0"/>
              <a:t>Une transformation nécessaire du lycée professionnel</a:t>
            </a:r>
          </a:p>
        </p:txBody>
      </p:sp>
      <p:sp>
        <p:nvSpPr>
          <p:cNvPr id="3" name="Espace réservé du contenu 2"/>
          <p:cNvSpPr>
            <a:spLocks noGrp="1"/>
          </p:cNvSpPr>
          <p:nvPr>
            <p:ph idx="1"/>
          </p:nvPr>
        </p:nvSpPr>
        <p:spPr>
          <a:xfrm>
            <a:off x="805400" y="1716505"/>
            <a:ext cx="7881400" cy="4285754"/>
          </a:xfrm>
        </p:spPr>
        <p:txBody>
          <a:bodyPr/>
          <a:lstStyle/>
          <a:p>
            <a:r>
              <a:rPr lang="fr-FR" dirty="0"/>
              <a:t>Les acteurs de la voie professionnelle ont développé un </a:t>
            </a:r>
            <a:r>
              <a:rPr lang="fr-FR" b="1" dirty="0"/>
              <a:t>savoir-faire pédagogique de qualité</a:t>
            </a:r>
            <a:r>
              <a:rPr lang="fr-FR" dirty="0"/>
              <a:t>, levier de réussite pour les élèves, avec un engagement déterminant des régions et des branches professionnelles.</a:t>
            </a:r>
          </a:p>
          <a:p>
            <a:endParaRPr lang="fr-FR" dirty="0"/>
          </a:p>
          <a:p>
            <a:r>
              <a:rPr lang="fr-FR" dirty="0"/>
              <a:t>Mais le lycée professionnel souffre de difficultés appelant des réponses ambitieuses :</a:t>
            </a:r>
          </a:p>
          <a:p>
            <a:endParaRPr lang="fr-FR" dirty="0"/>
          </a:p>
          <a:p>
            <a:pPr lvl="1"/>
            <a:r>
              <a:rPr lang="fr-FR" dirty="0"/>
              <a:t>Des taux d’insertion insuffisants, avec de forts déséquilibres entre les formations et les secteurs d’activité</a:t>
            </a:r>
          </a:p>
          <a:p>
            <a:pPr lvl="1"/>
            <a:endParaRPr lang="fr-FR" dirty="0"/>
          </a:p>
          <a:p>
            <a:pPr lvl="1"/>
            <a:r>
              <a:rPr lang="fr-FR" dirty="0"/>
              <a:t>Une offre de formation parfois inadaptée aux opportunités économiques des territoires, et méconnue des élèves et de leur famille</a:t>
            </a:r>
          </a:p>
          <a:p>
            <a:pPr lvl="1"/>
            <a:endParaRPr lang="fr-FR" dirty="0"/>
          </a:p>
          <a:p>
            <a:pPr lvl="1"/>
            <a:r>
              <a:rPr lang="fr-FR" dirty="0"/>
              <a:t>Un déficit d’attractivité des formations professionnelles</a:t>
            </a: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2</a:t>
            </a:fld>
            <a:endParaRPr lang="fr-FR"/>
          </a:p>
        </p:txBody>
      </p:sp>
    </p:spTree>
    <p:extLst>
      <p:ext uri="{BB962C8B-B14F-4D97-AF65-F5344CB8AC3E}">
        <p14:creationId xmlns:p14="http://schemas.microsoft.com/office/powerpoint/2010/main" val="1850131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480600"/>
            <a:ext cx="7881400" cy="1286937"/>
          </a:xfrm>
        </p:spPr>
        <p:txBody>
          <a:bodyPr/>
          <a:lstStyle/>
          <a:p>
            <a:r>
              <a:rPr lang="fr-FR" dirty="0"/>
              <a:t>Mieux Informer les élèves et les Familles </a:t>
            </a:r>
          </a:p>
        </p:txBody>
      </p:sp>
      <p:sp>
        <p:nvSpPr>
          <p:cNvPr id="3" name="Espace réservé du contenu 2"/>
          <p:cNvSpPr>
            <a:spLocks noGrp="1"/>
          </p:cNvSpPr>
          <p:nvPr>
            <p:ph idx="1"/>
          </p:nvPr>
        </p:nvSpPr>
        <p:spPr>
          <a:xfrm>
            <a:off x="805400" y="1635791"/>
            <a:ext cx="7881400" cy="4525963"/>
          </a:xfrm>
        </p:spPr>
        <p:txBody>
          <a:bodyPr>
            <a:normAutofit lnSpcReduction="10000"/>
          </a:bodyPr>
          <a:lstStyle/>
          <a:p>
            <a:r>
              <a:rPr lang="fr-FR" dirty="0"/>
              <a:t>La valorisation des parcours professionnels commence dès le collège, avec</a:t>
            </a:r>
          </a:p>
          <a:p>
            <a:pPr lvl="1"/>
            <a:r>
              <a:rPr lang="fr-FR" dirty="0"/>
              <a:t>une information renforcée aux métiers, aux formations et à leurs taux d’insertion grâce notamment à l’implication des régions et des professionnels de l’orientation  </a:t>
            </a:r>
          </a:p>
          <a:p>
            <a:pPr lvl="1"/>
            <a:r>
              <a:rPr lang="fr-FR" dirty="0"/>
              <a:t>le stage de découverte qui pourra désormais être réalisé dès la classe de quatrième pour les élèves à partir de 14 ans si la famille le souhaite </a:t>
            </a:r>
          </a:p>
          <a:p>
            <a:pPr lvl="1"/>
            <a:r>
              <a:rPr lang="fr-FR" dirty="0"/>
              <a:t>une banque de stages sera mise en place pour proposer une première découverte du milieu professionnel à 30 000 collégiens des quartiers prioritaires de la ville  </a:t>
            </a:r>
          </a:p>
          <a:p>
            <a:pPr lvl="1"/>
            <a:r>
              <a:rPr lang="fr-FR" dirty="0"/>
              <a:t>une meilleure formation des professeurs</a:t>
            </a:r>
          </a:p>
          <a:p>
            <a:pPr lvl="1"/>
            <a:endParaRPr lang="fr-FR" dirty="0"/>
          </a:p>
          <a:p>
            <a:r>
              <a:rPr lang="fr-FR" dirty="0"/>
              <a:t>Une classe de troisième prépa métiers qui se substitue à la troisième prépa pro et au Dima et propose un renforcement des stages en entreprise</a:t>
            </a:r>
          </a:p>
          <a:p>
            <a:pPr lvl="1"/>
            <a:r>
              <a:rPr lang="fr-FR" dirty="0"/>
              <a:t>Elle a vocation à être implantée en collège comme en lycée professionnel</a:t>
            </a:r>
          </a:p>
          <a:p>
            <a:pPr marL="457200" lvl="1" indent="0">
              <a:buNone/>
            </a:pPr>
            <a:endParaRPr lang="fr-FR" dirty="0"/>
          </a:p>
          <a:p>
            <a:r>
              <a:rPr lang="fr-FR" dirty="0"/>
              <a:t>Une meilleure lisibilité des formations grâce à l’organisation de la classe de seconde professionnelle par grandes familles de métiers et une évolution des intitulés de formation</a:t>
            </a: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20</a:t>
            </a:fld>
            <a:endParaRPr lang="fr-FR"/>
          </a:p>
        </p:txBody>
      </p:sp>
    </p:spTree>
    <p:extLst>
      <p:ext uri="{BB962C8B-B14F-4D97-AF65-F5344CB8AC3E}">
        <p14:creationId xmlns:p14="http://schemas.microsoft.com/office/powerpoint/2010/main" val="1848613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ADDD4"/>
        </a:solidFill>
        <a:effectLst/>
      </p:bgPr>
    </p:bg>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pPr/>
              <a:t>21</a:t>
            </a:fld>
            <a:endParaRPr lang="fr-FR" dirty="0"/>
          </a:p>
        </p:txBody>
      </p:sp>
      <p:pic>
        <p:nvPicPr>
          <p:cNvPr id="2050" name="Picture 2" descr="M:\str-delcom\Voie Pro\PPT\visuels\12 points PPT avec marges.jpg"/>
          <p:cNvPicPr>
            <a:picLocks noChangeAspect="1" noChangeArrowheads="1"/>
          </p:cNvPicPr>
          <p:nvPr/>
        </p:nvPicPr>
        <p:blipFill rotWithShape="1">
          <a:blip r:embed="rId2">
            <a:extLst>
              <a:ext uri="{28A0092B-C50C-407E-A947-70E740481C1C}">
                <a14:useLocalDpi xmlns:a14="http://schemas.microsoft.com/office/drawing/2010/main" val="0"/>
              </a:ext>
            </a:extLst>
          </a:blip>
          <a:srcRect l="30898" t="17976" r="30459" b="13829"/>
          <a:stretch/>
        </p:blipFill>
        <p:spPr bwMode="auto">
          <a:xfrm>
            <a:off x="2541179" y="159488"/>
            <a:ext cx="4173365" cy="61393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6633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416815"/>
            <a:ext cx="7881400" cy="1286937"/>
          </a:xfrm>
        </p:spPr>
        <p:txBody>
          <a:bodyPr/>
          <a:lstStyle/>
          <a:p>
            <a:r>
              <a:rPr lang="fr-FR" dirty="0"/>
              <a:t>Un accompagnement soutenu pour la mise en place de la réforme </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22</a:t>
            </a:fld>
            <a:endParaRPr lang="fr-FR" dirty="0"/>
          </a:p>
        </p:txBody>
      </p:sp>
      <p:sp>
        <p:nvSpPr>
          <p:cNvPr id="6" name="Espace réservé du texte 3"/>
          <p:cNvSpPr txBox="1">
            <a:spLocks/>
          </p:cNvSpPr>
          <p:nvPr/>
        </p:nvSpPr>
        <p:spPr>
          <a:xfrm>
            <a:off x="647700" y="1608501"/>
            <a:ext cx="7998315" cy="4529623"/>
          </a:xfrm>
          <a:prstGeom prst="rect">
            <a:avLst/>
          </a:prstGeom>
        </p:spPr>
        <p:txBody>
          <a:bodyPr vert="horz" lIns="91440" tIns="45720" rIns="91440" bIns="45720" rtlCol="0">
            <a:normAutofit fontScale="92500"/>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1800" b="0" i="0" kern="1200">
                <a:solidFill>
                  <a:srgbClr val="43A5C1"/>
                </a:solidFill>
                <a:latin typeface="Arial" charset="0"/>
                <a:ea typeface="Arial" charset="0"/>
                <a:cs typeface="Arial" charset="0"/>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sz="1300" b="0" i="0" u="none" kern="1200">
                <a:solidFill>
                  <a:schemeClr val="tx1"/>
                </a:solidFill>
                <a:latin typeface="Arial" charset="0"/>
                <a:ea typeface="Arial" charset="0"/>
                <a:cs typeface="Arial" charset="0"/>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sz="1300" b="0" i="0" kern="1200">
                <a:solidFill>
                  <a:schemeClr val="tx1"/>
                </a:solidFill>
                <a:latin typeface="Arial" charset="0"/>
                <a:ea typeface="Arial" charset="0"/>
                <a:cs typeface="Arial" charset="0"/>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sz="1100" b="0" i="0" kern="1200">
                <a:solidFill>
                  <a:schemeClr val="tx1"/>
                </a:solidFill>
                <a:latin typeface="Arial" charset="0"/>
                <a:ea typeface="Arial" charset="0"/>
                <a:cs typeface="Arial" charset="0"/>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500" dirty="0"/>
              <a:t>A l’attention des professeurs de lycées professionnels, </a:t>
            </a:r>
            <a:r>
              <a:rPr lang="fr-FR" sz="1500" b="1" dirty="0"/>
              <a:t>dès cette rentrée :</a:t>
            </a:r>
          </a:p>
          <a:p>
            <a:pPr lvl="1">
              <a:buFont typeface="Wingdings" panose="05000000000000000000" pitchFamily="2" charset="2"/>
              <a:buChar char="§"/>
            </a:pPr>
            <a:r>
              <a:rPr lang="fr-FR" sz="1200" dirty="0">
                <a:solidFill>
                  <a:schemeClr val="tx1"/>
                </a:solidFill>
              </a:rPr>
              <a:t>Un message du ministre à tous les professeurs </a:t>
            </a:r>
          </a:p>
          <a:p>
            <a:pPr lvl="1">
              <a:buFont typeface="Wingdings" panose="05000000000000000000" pitchFamily="2" charset="2"/>
              <a:buChar char="§"/>
            </a:pPr>
            <a:r>
              <a:rPr lang="fr-FR" sz="1200" dirty="0">
                <a:solidFill>
                  <a:schemeClr val="tx1"/>
                </a:solidFill>
              </a:rPr>
              <a:t>De courtes vidéos explicatives sur les principales thématiques de la transformation de la voie professionnelle</a:t>
            </a:r>
          </a:p>
          <a:p>
            <a:pPr lvl="1">
              <a:buFont typeface="Wingdings" panose="05000000000000000000" pitchFamily="2" charset="2"/>
              <a:buChar char="§"/>
            </a:pPr>
            <a:r>
              <a:rPr lang="fr-FR" sz="1200" dirty="0">
                <a:solidFill>
                  <a:schemeClr val="tx1"/>
                </a:solidFill>
              </a:rPr>
              <a:t>Une foire aux questions</a:t>
            </a:r>
          </a:p>
          <a:p>
            <a:pPr>
              <a:buFont typeface="Wingdings" panose="05000000000000000000" pitchFamily="2" charset="2"/>
              <a:buChar char="§"/>
            </a:pPr>
            <a:endParaRPr lang="fr-FR" dirty="0"/>
          </a:p>
          <a:p>
            <a:r>
              <a:rPr lang="fr-FR" sz="1500" dirty="0"/>
              <a:t>A l’attention des chefs d’établissement des collèges et des lycées, des  réseaux « métiers » des acteurs dans les académies (CSAIO, DAFPIC…) , des inspecteurs territoriaux, des professeurs et des parents d’élèves, en ciblant le champ d’intervention et les besoins de chacun : </a:t>
            </a:r>
          </a:p>
          <a:p>
            <a:pPr lvl="1">
              <a:buFont typeface="Wingdings" panose="05000000000000000000" pitchFamily="2" charset="2"/>
              <a:buChar char="§"/>
            </a:pPr>
            <a:r>
              <a:rPr lang="fr-FR" sz="1200" dirty="0">
                <a:latin typeface="Arial" panose="020B0604020202020204" pitchFamily="34" charset="0"/>
                <a:cs typeface="Arial" panose="020B0604020202020204" pitchFamily="34" charset="0"/>
              </a:rPr>
              <a:t>Une newsletter </a:t>
            </a:r>
          </a:p>
          <a:p>
            <a:pPr lvl="1">
              <a:buFont typeface="Wingdings" panose="05000000000000000000" pitchFamily="2" charset="2"/>
              <a:buChar char="§"/>
            </a:pPr>
            <a:r>
              <a:rPr lang="fr-FR" sz="1200" dirty="0">
                <a:latin typeface="Arial" panose="020B0604020202020204" pitchFamily="34" charset="0"/>
                <a:cs typeface="Arial" panose="020B0604020202020204" pitchFamily="34" charset="0"/>
              </a:rPr>
              <a:t>Des infographies et fiches techniques tout au long des étapes de la réforme</a:t>
            </a:r>
            <a:r>
              <a:rPr lang="fr-FR" sz="1200" dirty="0"/>
              <a:t> </a:t>
            </a:r>
            <a:r>
              <a:rPr lang="fr-FR" sz="1200" dirty="0">
                <a:solidFill>
                  <a:schemeClr val="tx1"/>
                </a:solidFill>
              </a:rPr>
              <a:t>: sens de la réforme, point d’étapes, définitions, ressources sur les sites d’</a:t>
            </a:r>
            <a:r>
              <a:rPr lang="fr-FR" sz="1200" dirty="0" err="1">
                <a:solidFill>
                  <a:schemeClr val="tx1"/>
                </a:solidFill>
              </a:rPr>
              <a:t>Eduscol</a:t>
            </a:r>
            <a:r>
              <a:rPr lang="fr-FR" sz="1200" dirty="0">
                <a:solidFill>
                  <a:schemeClr val="tx1"/>
                </a:solidFill>
              </a:rPr>
              <a:t> et de l’ONISEP…</a:t>
            </a:r>
          </a:p>
          <a:p>
            <a:endParaRPr lang="fr-FR" sz="1200" dirty="0">
              <a:solidFill>
                <a:schemeClr val="tx1"/>
              </a:solidFill>
            </a:endParaRPr>
          </a:p>
          <a:p>
            <a:r>
              <a:rPr lang="fr-FR" sz="1500" dirty="0"/>
              <a:t>Afin de mobiliser les équipes pour l’orientation dans la nouvelle voie professionnelle et transformer les réflexes sur le long terme </a:t>
            </a:r>
            <a:r>
              <a:rPr lang="fr-FR" sz="1200" dirty="0"/>
              <a:t>: </a:t>
            </a:r>
            <a:r>
              <a:rPr lang="fr-FR" sz="1200" dirty="0">
                <a:solidFill>
                  <a:schemeClr val="tx1"/>
                </a:solidFill>
              </a:rPr>
              <a:t>donner envie aux élèves, modifier les représentations des métiers, valoriser et modifier l’image du lycée professionnel aussi bien auprès des familles que des acteurs économiques</a:t>
            </a:r>
          </a:p>
          <a:p>
            <a:endParaRPr lang="fr-FR" sz="900" dirty="0">
              <a:solidFill>
                <a:schemeClr val="tx1"/>
              </a:solidFill>
            </a:endParaRPr>
          </a:p>
          <a:p>
            <a:r>
              <a:rPr lang="fr-FR" sz="1500" dirty="0"/>
              <a:t> Afin de sensibiliser les acteurs économiques et des régions : </a:t>
            </a:r>
            <a:r>
              <a:rPr lang="fr-FR" sz="1200" dirty="0">
                <a:solidFill>
                  <a:schemeClr val="tx1"/>
                </a:solidFill>
              </a:rPr>
              <a:t>augmenter la notoriété des campus, démontrer le développement de l’apprentissage dans les lycées professionnels, démultiplier les opérations de rencontres école-entreprises pour faciliter l’accès à l’emploi, définir des orientations pour le pilotage aux niveaux national et territorial de l’offre de formation professionnelle</a:t>
            </a:r>
            <a:endParaRPr lang="fr-FR" dirty="0"/>
          </a:p>
        </p:txBody>
      </p:sp>
    </p:spTree>
    <p:extLst>
      <p:ext uri="{BB962C8B-B14F-4D97-AF65-F5344CB8AC3E}">
        <p14:creationId xmlns:p14="http://schemas.microsoft.com/office/powerpoint/2010/main" val="2521269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720581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TRANSFORMER POUR …</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3</a:t>
            </a:fld>
            <a:endParaRPr lang="fr-FR" dirty="0"/>
          </a:p>
        </p:txBody>
      </p:sp>
      <p:sp>
        <p:nvSpPr>
          <p:cNvPr id="5" name="Espace réservé du texte 3"/>
          <p:cNvSpPr txBox="1">
            <a:spLocks/>
          </p:cNvSpPr>
          <p:nvPr/>
        </p:nvSpPr>
        <p:spPr>
          <a:xfrm>
            <a:off x="818446" y="1550748"/>
            <a:ext cx="7881937" cy="3279913"/>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1800" b="0" i="0" kern="1200">
                <a:solidFill>
                  <a:srgbClr val="43A5C1"/>
                </a:solidFill>
                <a:latin typeface="Arial" charset="0"/>
                <a:ea typeface="Arial" charset="0"/>
                <a:cs typeface="Arial" charset="0"/>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sz="1300" b="0" i="0" kern="1200">
                <a:solidFill>
                  <a:schemeClr val="tx1"/>
                </a:solidFill>
                <a:latin typeface="Arial" charset="0"/>
                <a:ea typeface="Arial" charset="0"/>
                <a:cs typeface="Arial" charset="0"/>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sz="1300" b="0" i="0" kern="1200">
                <a:solidFill>
                  <a:schemeClr val="tx1"/>
                </a:solidFill>
                <a:latin typeface="Arial" charset="0"/>
                <a:ea typeface="Arial" charset="0"/>
                <a:cs typeface="Arial" charset="0"/>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sz="1100" b="0" i="0" kern="1200">
                <a:solidFill>
                  <a:schemeClr val="tx1"/>
                </a:solidFill>
                <a:latin typeface="Arial" charset="0"/>
                <a:ea typeface="Arial" charset="0"/>
                <a:cs typeface="Arial" charset="0"/>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b="1" dirty="0"/>
              <a:t>Mieux préparer les élèves </a:t>
            </a:r>
            <a:r>
              <a:rPr lang="fr-FR" dirty="0"/>
              <a:t>à leur projet d’insertion professionnelle ou de poursuite d’études en consolidant leurs savoirs fondamentaux et en transmettant des savoirs professionnels adaptés aux métiers de demain </a:t>
            </a:r>
          </a:p>
          <a:p>
            <a:endParaRPr lang="fr-FR" b="1" dirty="0"/>
          </a:p>
          <a:p>
            <a:r>
              <a:rPr lang="fr-FR" b="1" dirty="0"/>
              <a:t>Mieux accompagner </a:t>
            </a:r>
            <a:r>
              <a:rPr lang="fr-FR" dirty="0"/>
              <a:t>les élèves durant leur formation en rendant leurs apprentissages plus progressifs et en les personnalisant davantage</a:t>
            </a:r>
          </a:p>
          <a:p>
            <a:endParaRPr lang="fr-FR" b="1" dirty="0"/>
          </a:p>
          <a:p>
            <a:r>
              <a:rPr lang="fr-FR" b="1" dirty="0"/>
              <a:t>Mieux valoriser </a:t>
            </a:r>
            <a:r>
              <a:rPr lang="fr-FR" dirty="0"/>
              <a:t>le lycée professionnel, indispensable au dynamisme économique du pays</a:t>
            </a:r>
          </a:p>
          <a:p>
            <a:pPr marL="0" indent="0">
              <a:buNone/>
            </a:pPr>
            <a:endParaRPr lang="fr-FR" dirty="0"/>
          </a:p>
          <a:p>
            <a:pPr marL="0" indent="0">
              <a:buNone/>
            </a:pPr>
            <a:endParaRPr lang="fr-FR" dirty="0"/>
          </a:p>
          <a:p>
            <a:pPr marL="0" indent="0">
              <a:buNone/>
            </a:pPr>
            <a:endParaRPr lang="fr-FR" dirty="0"/>
          </a:p>
          <a:p>
            <a:endParaRPr lang="fr-FR" dirty="0"/>
          </a:p>
          <a:p>
            <a:endParaRPr lang="fr-FR" dirty="0"/>
          </a:p>
        </p:txBody>
      </p:sp>
    </p:spTree>
    <p:extLst>
      <p:ext uri="{BB962C8B-B14F-4D97-AF65-F5344CB8AC3E}">
        <p14:creationId xmlns:p14="http://schemas.microsoft.com/office/powerpoint/2010/main" val="90838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LEVIERS</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4</a:t>
            </a:fld>
            <a:endParaRPr lang="fr-FR" dirty="0"/>
          </a:p>
        </p:txBody>
      </p:sp>
      <p:sp>
        <p:nvSpPr>
          <p:cNvPr id="5" name="Espace réservé du texte 3"/>
          <p:cNvSpPr txBox="1">
            <a:spLocks/>
          </p:cNvSpPr>
          <p:nvPr/>
        </p:nvSpPr>
        <p:spPr>
          <a:xfrm>
            <a:off x="828385" y="1265581"/>
            <a:ext cx="7881937" cy="4260576"/>
          </a:xfrm>
          <a:prstGeom prst="rect">
            <a:avLst/>
          </a:prstGeom>
        </p:spPr>
        <p:txBody>
          <a:bodyPr vert="horz" lIns="91440" tIns="45720" rIns="91440" bIns="45720" rtlCol="0">
            <a:normAutofit fontScale="85000" lnSpcReduction="20000"/>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1800" b="0" i="0" kern="1200">
                <a:solidFill>
                  <a:srgbClr val="43A5C1"/>
                </a:solidFill>
                <a:latin typeface="Arial" charset="0"/>
                <a:ea typeface="Arial" charset="0"/>
                <a:cs typeface="Arial" charset="0"/>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sz="1300" b="0" i="0" kern="1200">
                <a:solidFill>
                  <a:schemeClr val="tx1"/>
                </a:solidFill>
                <a:latin typeface="Arial" charset="0"/>
                <a:ea typeface="Arial" charset="0"/>
                <a:cs typeface="Arial" charset="0"/>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sz="1300" b="0" i="0" kern="1200">
                <a:solidFill>
                  <a:schemeClr val="tx1"/>
                </a:solidFill>
                <a:latin typeface="Arial" charset="0"/>
                <a:ea typeface="Arial" charset="0"/>
                <a:cs typeface="Arial" charset="0"/>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sz="1100" b="0" i="0" kern="1200">
                <a:solidFill>
                  <a:schemeClr val="tx1"/>
                </a:solidFill>
                <a:latin typeface="Arial" charset="0"/>
                <a:ea typeface="Arial" charset="0"/>
                <a:cs typeface="Arial" charset="0"/>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FR" b="1" i="1" dirty="0"/>
          </a:p>
          <a:p>
            <a:r>
              <a:rPr lang="fr-FR" b="1" dirty="0"/>
              <a:t>Structurer les formations en maillant le territoire </a:t>
            </a:r>
            <a:r>
              <a:rPr lang="fr-FR" dirty="0"/>
              <a:t>grâce à des campus nouvelle génération et une mise en réseau des formations</a:t>
            </a:r>
          </a:p>
          <a:p>
            <a:pPr lvl="1"/>
            <a:r>
              <a:rPr lang="fr-FR" b="1" dirty="0"/>
              <a:t>Faire émerger </a:t>
            </a:r>
            <a:r>
              <a:rPr lang="fr-FR" dirty="0"/>
              <a:t>de véritables lieux de vie et de formation pour les élèves et les étudiants</a:t>
            </a:r>
          </a:p>
          <a:p>
            <a:pPr lvl="1"/>
            <a:r>
              <a:rPr lang="fr-FR" b="1" dirty="0"/>
              <a:t>Promouvoir </a:t>
            </a:r>
            <a:r>
              <a:rPr lang="fr-FR" dirty="0"/>
              <a:t>l’innovation et les savoir-faire à la française dans des domaines précurseurs</a:t>
            </a:r>
          </a:p>
          <a:p>
            <a:pPr lvl="1"/>
            <a:r>
              <a:rPr lang="fr-FR" b="1" dirty="0"/>
              <a:t>Développer </a:t>
            </a:r>
            <a:r>
              <a:rPr lang="fr-FR" dirty="0"/>
              <a:t>les partenariats avec les régions, les branches professionnelles et les entreprises</a:t>
            </a:r>
          </a:p>
          <a:p>
            <a:pPr lvl="1"/>
            <a:endParaRPr lang="fr-FR" dirty="0"/>
          </a:p>
          <a:p>
            <a:r>
              <a:rPr lang="fr-FR" b="1" dirty="0"/>
              <a:t>Développer des formations de pointe </a:t>
            </a:r>
            <a:r>
              <a:rPr lang="fr-FR" dirty="0"/>
              <a:t>qui préparent aux métiers de demain</a:t>
            </a:r>
          </a:p>
          <a:p>
            <a:pPr lvl="1"/>
            <a:r>
              <a:rPr lang="fr-FR" b="1" dirty="0"/>
              <a:t>Proposer </a:t>
            </a:r>
            <a:r>
              <a:rPr lang="fr-FR" dirty="0"/>
              <a:t>une offre de formation adaptée à la réalité économique et aux enjeux d’avenir</a:t>
            </a:r>
          </a:p>
          <a:p>
            <a:pPr lvl="1"/>
            <a:r>
              <a:rPr lang="fr-FR" b="1" dirty="0"/>
              <a:t>Actualiser </a:t>
            </a:r>
            <a:r>
              <a:rPr lang="fr-FR" dirty="0"/>
              <a:t>en permanence le contenu des formations, notamment pour répondre au défi de la transition écologique et de la transition numérique</a:t>
            </a:r>
          </a:p>
          <a:p>
            <a:pPr lvl="1"/>
            <a:r>
              <a:rPr lang="fr-FR" b="1" dirty="0"/>
              <a:t>Favoriser </a:t>
            </a:r>
            <a:r>
              <a:rPr lang="fr-FR" dirty="0"/>
              <a:t>l’accès à la formation, à tout niveau et à tout moment de la vie</a:t>
            </a:r>
          </a:p>
          <a:p>
            <a:pPr marL="0" indent="0">
              <a:buNone/>
            </a:pPr>
            <a:endParaRPr lang="fr-FR" dirty="0"/>
          </a:p>
          <a:p>
            <a:r>
              <a:rPr lang="fr-FR" b="1" dirty="0"/>
              <a:t>Innover </a:t>
            </a:r>
            <a:r>
              <a:rPr lang="fr-FR" dirty="0"/>
              <a:t>pour faire réussir les élèves </a:t>
            </a:r>
          </a:p>
          <a:p>
            <a:pPr lvl="1"/>
            <a:r>
              <a:rPr lang="fr-FR" b="1" dirty="0"/>
              <a:t>Regrouper </a:t>
            </a:r>
            <a:r>
              <a:rPr lang="fr-FR" dirty="0"/>
              <a:t>les formations par familles de métiers en seconde pour une spécialisation plus progressive</a:t>
            </a:r>
          </a:p>
          <a:p>
            <a:pPr lvl="1"/>
            <a:r>
              <a:rPr lang="fr-FR" b="1" dirty="0"/>
              <a:t>Relier </a:t>
            </a:r>
            <a:r>
              <a:rPr lang="fr-FR" dirty="0"/>
              <a:t>enseignements généraux et enseignements professionnels pour donner plus de sens aux apprentissages</a:t>
            </a:r>
          </a:p>
          <a:p>
            <a:pPr lvl="1"/>
            <a:r>
              <a:rPr lang="fr-FR" b="1" dirty="0"/>
              <a:t>Consolider </a:t>
            </a:r>
            <a:r>
              <a:rPr lang="fr-FR" dirty="0"/>
              <a:t>les savoir-faire et savoir-être tout au long de la formation</a:t>
            </a:r>
          </a:p>
          <a:p>
            <a:pPr marL="457200" lvl="1" indent="0">
              <a:buNone/>
            </a:pPr>
            <a:endParaRPr lang="fr-FR" dirty="0"/>
          </a:p>
          <a:p>
            <a:r>
              <a:rPr lang="fr-FR" b="1" dirty="0"/>
              <a:t>Enrichir le parcours des élèves</a:t>
            </a:r>
          </a:p>
          <a:p>
            <a:pPr lvl="1"/>
            <a:r>
              <a:rPr lang="fr-FR" b="1" dirty="0"/>
              <a:t>Systématiser </a:t>
            </a:r>
            <a:r>
              <a:rPr lang="fr-FR" dirty="0"/>
              <a:t>les ponts entre apprentissage et voie scolaire</a:t>
            </a:r>
          </a:p>
          <a:p>
            <a:pPr lvl="1"/>
            <a:r>
              <a:rPr lang="fr-FR" b="1" dirty="0"/>
              <a:t>Préparer</a:t>
            </a:r>
            <a:r>
              <a:rPr lang="fr-FR" dirty="0"/>
              <a:t> dès le lycée la réussite dans le monde professionnel et l’enseignement supérieur</a:t>
            </a:r>
          </a:p>
          <a:p>
            <a:pPr lvl="1"/>
            <a:r>
              <a:rPr lang="fr-FR" b="1" dirty="0"/>
              <a:t>Soutenir </a:t>
            </a:r>
            <a:r>
              <a:rPr lang="fr-FR" dirty="0"/>
              <a:t>en STS la réussite des élèves issus de la voie professionnelle</a:t>
            </a:r>
          </a:p>
        </p:txBody>
      </p:sp>
    </p:spTree>
    <p:extLst>
      <p:ext uri="{BB962C8B-B14F-4D97-AF65-F5344CB8AC3E}">
        <p14:creationId xmlns:p14="http://schemas.microsoft.com/office/powerpoint/2010/main" val="295081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661421"/>
            <a:ext cx="7881400" cy="903296"/>
          </a:xfrm>
        </p:spPr>
        <p:txBody>
          <a:bodyPr>
            <a:normAutofit fontScale="90000"/>
          </a:bodyPr>
          <a:lstStyle/>
          <a:p>
            <a:r>
              <a:rPr lang="fr-FR" dirty="0"/>
              <a:t>LES premiers résultats de la mobilisation pour la voie professionnelle</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5</a:t>
            </a:fld>
            <a:endParaRPr lang="fr-FR" dirty="0"/>
          </a:p>
        </p:txBody>
      </p:sp>
      <p:sp>
        <p:nvSpPr>
          <p:cNvPr id="4" name="Espace réservé du texte 3"/>
          <p:cNvSpPr>
            <a:spLocks noGrp="1"/>
          </p:cNvSpPr>
          <p:nvPr>
            <p:ph type="body" sz="quarter" idx="13"/>
          </p:nvPr>
        </p:nvSpPr>
        <p:spPr>
          <a:xfrm>
            <a:off x="804863" y="1828799"/>
            <a:ext cx="7881937" cy="4241271"/>
          </a:xfrm>
        </p:spPr>
        <p:txBody>
          <a:bodyPr>
            <a:normAutofit lnSpcReduction="10000"/>
          </a:bodyPr>
          <a:lstStyle/>
          <a:p>
            <a:pPr marL="0" indent="0">
              <a:buNone/>
            </a:pPr>
            <a:r>
              <a:rPr lang="fr-FR" sz="1700" b="1" u="sng" dirty="0"/>
              <a:t>FORTE PROGRESSION DES VŒUX DES ELEVES VERS L’ENSEIGNEMENT PROFESSIONNEL </a:t>
            </a:r>
          </a:p>
          <a:p>
            <a:pPr marL="342900" lvl="0" indent="0">
              <a:buFont typeface="Wingdings"/>
              <a:buChar char=""/>
            </a:pPr>
            <a:r>
              <a:rPr lang="fr-FR" sz="1700" dirty="0">
                <a:solidFill>
                  <a:schemeClr val="tx1"/>
                </a:solidFill>
                <a:latin typeface="Arial" panose="020B0604020202020204" pitchFamily="34" charset="0"/>
                <a:cs typeface="Arial" panose="020B0604020202020204" pitchFamily="34" charset="0"/>
              </a:rPr>
              <a:t> progression des vœux vers la voie professionnelle : +5,6% de vœux 1 supplémentaires formulés</a:t>
            </a:r>
          </a:p>
          <a:p>
            <a:pPr marL="342900" lvl="0" indent="0">
              <a:buFont typeface="Wingdings"/>
              <a:buChar char=""/>
            </a:pPr>
            <a:r>
              <a:rPr lang="fr-FR" sz="1700" dirty="0">
                <a:solidFill>
                  <a:schemeClr val="tx1"/>
                </a:solidFill>
                <a:latin typeface="Arial" panose="020B0604020202020204" pitchFamily="34" charset="0"/>
                <a:cs typeface="Arial" panose="020B0604020202020204" pitchFamily="34" charset="0"/>
              </a:rPr>
              <a:t> progression des vœux vers l’apprentissage : au palier 3</a:t>
            </a:r>
            <a:r>
              <a:rPr lang="fr-FR" sz="1700" baseline="30000" dirty="0">
                <a:solidFill>
                  <a:schemeClr val="tx1"/>
                </a:solidFill>
                <a:latin typeface="Arial" panose="020B0604020202020204" pitchFamily="34" charset="0"/>
                <a:cs typeface="Arial" panose="020B0604020202020204" pitchFamily="34" charset="0"/>
              </a:rPr>
              <a:t>e</a:t>
            </a:r>
            <a:r>
              <a:rPr lang="fr-FR" sz="1700" dirty="0">
                <a:solidFill>
                  <a:schemeClr val="tx1"/>
                </a:solidFill>
                <a:latin typeface="Arial" panose="020B0604020202020204" pitchFamily="34" charset="0"/>
                <a:cs typeface="Arial" panose="020B0604020202020204" pitchFamily="34" charset="0"/>
              </a:rPr>
              <a:t>, 12,1% des vœux 1 de voie professionnelle portent sur des formations en apprentissage (+3,2 points par rapport à 2017)</a:t>
            </a:r>
          </a:p>
          <a:p>
            <a:pPr marL="342900" lvl="0" indent="-342900" algn="just">
              <a:lnSpc>
                <a:spcPct val="150000"/>
              </a:lnSpc>
              <a:buFont typeface="Wingdings"/>
              <a:buChar char=""/>
            </a:pPr>
            <a:endParaRPr lang="fr-FR" sz="1700" dirty="0">
              <a:solidFill>
                <a:srgbClr val="FF0000"/>
              </a:solidFill>
              <a:latin typeface="Arial" panose="020B0604020202020204" pitchFamily="34" charset="0"/>
              <a:cs typeface="Arial" panose="020B0604020202020204" pitchFamily="34" charset="0"/>
            </a:endParaRPr>
          </a:p>
          <a:p>
            <a:r>
              <a:rPr lang="fr-FR" sz="1700" dirty="0"/>
              <a:t>Pour </a:t>
            </a:r>
            <a:r>
              <a:rPr lang="fr-FR" sz="1700" b="1" dirty="0"/>
              <a:t>transformer ces vœux en contrats </a:t>
            </a:r>
            <a:r>
              <a:rPr lang="fr-FR" sz="1700" dirty="0"/>
              <a:t>d’apprentissage effectifs : </a:t>
            </a:r>
            <a:r>
              <a:rPr lang="fr-FR" sz="1700" b="1" dirty="0"/>
              <a:t>mobilisation conjointe </a:t>
            </a:r>
            <a:r>
              <a:rPr lang="fr-FR" sz="1700" dirty="0"/>
              <a:t>des acteurs de l’éducation et de l’emploi </a:t>
            </a:r>
            <a:r>
              <a:rPr lang="fr-FR" sz="1700" b="1" dirty="0"/>
              <a:t>dès la rentrée 2018</a:t>
            </a:r>
          </a:p>
          <a:p>
            <a:pPr marL="0" indent="0">
              <a:buNone/>
            </a:pPr>
            <a:r>
              <a:rPr lang="fr-FR" sz="1700" i="1" dirty="0"/>
              <a:t>	</a:t>
            </a:r>
            <a:endParaRPr lang="fr-FR" sz="1700" dirty="0"/>
          </a:p>
          <a:p>
            <a:r>
              <a:rPr lang="fr-FR" sz="1700" b="1" dirty="0"/>
              <a:t>Organisation de « Rencontres de l’apprentissage » </a:t>
            </a:r>
            <a:r>
              <a:rPr lang="fr-FR" sz="1700" dirty="0"/>
              <a:t>pour faciliter le lien entre les élèves qui n’auraient pas trouvé d’entreprise d’accueil et les entreprises en recherche d’apprentis</a:t>
            </a:r>
          </a:p>
          <a:p>
            <a:endParaRPr lang="fr-FR" dirty="0"/>
          </a:p>
          <a:p>
            <a:endParaRPr lang="fr-FR" dirty="0"/>
          </a:p>
        </p:txBody>
      </p:sp>
    </p:spTree>
    <p:extLst>
      <p:ext uri="{BB962C8B-B14F-4D97-AF65-F5344CB8AC3E}">
        <p14:creationId xmlns:p14="http://schemas.microsoft.com/office/powerpoint/2010/main" val="151358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CALENDRIER DE La TRANSFORMATION</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6</a:t>
            </a:fld>
            <a:endParaRPr lang="fr-FR" dirty="0"/>
          </a:p>
        </p:txBody>
      </p:sp>
      <p:sp>
        <p:nvSpPr>
          <p:cNvPr id="5" name="Espace réservé du texte 3"/>
          <p:cNvSpPr txBox="1">
            <a:spLocks/>
          </p:cNvSpPr>
          <p:nvPr/>
        </p:nvSpPr>
        <p:spPr>
          <a:xfrm>
            <a:off x="1096149" y="1282148"/>
            <a:ext cx="7504250" cy="4778410"/>
          </a:xfrm>
          <a:prstGeom prst="rect">
            <a:avLst/>
          </a:prstGeom>
        </p:spPr>
        <p:txBody>
          <a:bodyPr vert="horz" lIns="91440" tIns="45720" rIns="91440" bIns="45720" rtlCol="0">
            <a:normAutofit fontScale="85000" lnSpcReduction="20000"/>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1800" b="0" i="0" kern="1200">
                <a:solidFill>
                  <a:srgbClr val="43A5C1"/>
                </a:solidFill>
                <a:latin typeface="Arial" charset="0"/>
                <a:ea typeface="Arial" charset="0"/>
                <a:cs typeface="Arial" charset="0"/>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sz="1300" b="0" i="0" kern="1200">
                <a:solidFill>
                  <a:schemeClr val="tx1"/>
                </a:solidFill>
                <a:latin typeface="Arial" charset="0"/>
                <a:ea typeface="Arial" charset="0"/>
                <a:cs typeface="Arial" charset="0"/>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sz="1300" b="0" i="0" kern="1200">
                <a:solidFill>
                  <a:schemeClr val="tx1"/>
                </a:solidFill>
                <a:latin typeface="Arial" charset="0"/>
                <a:ea typeface="Arial" charset="0"/>
                <a:cs typeface="Arial" charset="0"/>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sz="1100" b="0" i="0" kern="1200">
                <a:solidFill>
                  <a:schemeClr val="tx1"/>
                </a:solidFill>
                <a:latin typeface="Arial" charset="0"/>
                <a:ea typeface="Arial" charset="0"/>
                <a:cs typeface="Arial" charset="0"/>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u="sng" dirty="0"/>
              <a:t>Objectifs</a:t>
            </a:r>
          </a:p>
          <a:p>
            <a:r>
              <a:rPr lang="fr-FR" b="1" dirty="0"/>
              <a:t>Rentrée 2019 : transformation de la classe de seconde et CAP en 1, 2 ou 3 ans</a:t>
            </a:r>
          </a:p>
          <a:p>
            <a:r>
              <a:rPr lang="fr-FR" b="1" dirty="0"/>
              <a:t>Rentrée 2020 : transformation de la classe de première</a:t>
            </a:r>
          </a:p>
          <a:p>
            <a:r>
              <a:rPr lang="fr-FR" b="1" dirty="0"/>
              <a:t>Rentrée 2021: transformation de la classe de terminale</a:t>
            </a:r>
          </a:p>
          <a:p>
            <a:endParaRPr lang="fr-FR" b="1" dirty="0"/>
          </a:p>
          <a:p>
            <a:pPr lvl="2"/>
            <a:r>
              <a:rPr lang="fr-FR" sz="1600" b="1" dirty="0">
                <a:solidFill>
                  <a:schemeClr val="tx1"/>
                </a:solidFill>
              </a:rPr>
              <a:t>Les élèves qui entrent au lycée professionnel à la rentrée 2019 suivront un cursus rénové</a:t>
            </a:r>
          </a:p>
          <a:p>
            <a:pPr marL="0" indent="0">
              <a:buFont typeface="Arial"/>
              <a:buNone/>
            </a:pPr>
            <a:endParaRPr lang="fr-FR" b="1" dirty="0"/>
          </a:p>
          <a:p>
            <a:pPr marL="0" indent="0">
              <a:buFont typeface="Arial"/>
              <a:buNone/>
            </a:pPr>
            <a:r>
              <a:rPr lang="fr-FR" b="1" u="sng" dirty="0"/>
              <a:t>1</a:t>
            </a:r>
            <a:r>
              <a:rPr lang="fr-FR" b="1" u="sng" baseline="30000" dirty="0"/>
              <a:t>ère</a:t>
            </a:r>
            <a:r>
              <a:rPr lang="fr-FR" b="1" u="sng" dirty="0"/>
              <a:t> étape de mise-en-œuvre</a:t>
            </a:r>
          </a:p>
          <a:p>
            <a:r>
              <a:rPr lang="fr-FR" b="1" dirty="0"/>
              <a:t>Rentrée 2018 : premières évolutions de la classe de seconde</a:t>
            </a:r>
          </a:p>
          <a:p>
            <a:pPr lvl="1"/>
            <a:r>
              <a:rPr lang="fr-FR" dirty="0"/>
              <a:t>Tests de positionnement en seconde professionnelle, comme en seconde générale et technologique, afin d’évaluer les besoins des élèves en français et en mathématiques et d’y répondre</a:t>
            </a:r>
          </a:p>
          <a:p>
            <a:pPr marL="457200" lvl="1" indent="0">
              <a:buNone/>
            </a:pPr>
            <a:endParaRPr lang="fr-FR" dirty="0"/>
          </a:p>
          <a:p>
            <a:r>
              <a:rPr lang="fr-FR" b="1" dirty="0"/>
              <a:t>2018-2019 : </a:t>
            </a:r>
          </a:p>
          <a:p>
            <a:pPr lvl="1"/>
            <a:r>
              <a:rPr lang="fr-FR" b="1" dirty="0"/>
              <a:t>Eté 2018 : </a:t>
            </a:r>
            <a:r>
              <a:rPr lang="fr-FR" dirty="0"/>
              <a:t>saisine du Conseil supérieur des programmes pour de nouveaux programmes d’enseignement général</a:t>
            </a:r>
          </a:p>
          <a:p>
            <a:pPr lvl="1"/>
            <a:r>
              <a:rPr lang="fr-FR" b="1" dirty="0"/>
              <a:t>Septembre-octobre :</a:t>
            </a:r>
            <a:r>
              <a:rPr lang="fr-FR" dirty="0"/>
              <a:t> lancement du nouveau cahier des charges des campus des métiers et des qualifications</a:t>
            </a:r>
            <a:endParaRPr lang="fr-FR" b="1" dirty="0"/>
          </a:p>
          <a:p>
            <a:pPr lvl="1"/>
            <a:r>
              <a:rPr lang="fr-FR" b="1" dirty="0"/>
              <a:t>Automne 2018 : </a:t>
            </a:r>
            <a:r>
              <a:rPr lang="fr-FR" dirty="0">
                <a:latin typeface="Arial" panose="020B0604020202020204" pitchFamily="34" charset="0"/>
                <a:cs typeface="Arial" panose="020B0604020202020204" pitchFamily="34" charset="0"/>
              </a:rPr>
              <a:t>adoption des grilles horaires 2</a:t>
            </a:r>
            <a:r>
              <a:rPr lang="fr-FR" baseline="30000" dirty="0">
                <a:latin typeface="Arial" panose="020B0604020202020204" pitchFamily="34" charset="0"/>
                <a:cs typeface="Arial" panose="020B0604020202020204" pitchFamily="34" charset="0"/>
              </a:rPr>
              <a:t>de</a:t>
            </a:r>
            <a:r>
              <a:rPr lang="fr-FR" dirty="0">
                <a:latin typeface="Arial" panose="020B0604020202020204" pitchFamily="34" charset="0"/>
                <a:cs typeface="Arial" panose="020B0604020202020204" pitchFamily="34" charset="0"/>
              </a:rPr>
              <a:t> pro et 1</a:t>
            </a:r>
            <a:r>
              <a:rPr lang="fr-FR" baseline="30000" dirty="0">
                <a:latin typeface="Arial" panose="020B0604020202020204" pitchFamily="34" charset="0"/>
                <a:cs typeface="Arial" panose="020B0604020202020204" pitchFamily="34" charset="0"/>
              </a:rPr>
              <a:t>ère</a:t>
            </a:r>
            <a:r>
              <a:rPr lang="fr-FR" dirty="0">
                <a:latin typeface="Arial" panose="020B0604020202020204" pitchFamily="34" charset="0"/>
                <a:cs typeface="Arial" panose="020B0604020202020204" pitchFamily="34" charset="0"/>
              </a:rPr>
              <a:t> année CAP ; travail </a:t>
            </a:r>
            <a:r>
              <a:rPr lang="fr-FR" dirty="0">
                <a:latin typeface="Arial" panose="020B0604020202020204" pitchFamily="34" charset="0"/>
                <a:ea typeface="+mn-ea"/>
                <a:cs typeface="Arial" panose="020B0604020202020204" pitchFamily="34" charset="0"/>
              </a:rPr>
              <a:t>des corps d’inspection et des commissions professionnelles consultatives pour définir les compétences communes aux spécialités des baccalauréats des trois premières familles de métier retenues, et pour proposer des ressources pédagogiques pour la classe de seconde</a:t>
            </a:r>
            <a:endParaRPr lang="fr-FR" dirty="0">
              <a:latin typeface="Arial" panose="020B0604020202020204" pitchFamily="34" charset="0"/>
              <a:cs typeface="Arial" panose="020B0604020202020204" pitchFamily="34" charset="0"/>
            </a:endParaRPr>
          </a:p>
          <a:p>
            <a:pPr lvl="1"/>
            <a:r>
              <a:rPr lang="fr-FR" b="1" dirty="0">
                <a:latin typeface="Arial" panose="020B0604020202020204" pitchFamily="34" charset="0"/>
                <a:cs typeface="Arial" panose="020B0604020202020204" pitchFamily="34" charset="0"/>
              </a:rPr>
              <a:t>Janvier 2019 :</a:t>
            </a:r>
            <a:r>
              <a:rPr lang="fr-FR" dirty="0">
                <a:latin typeface="Arial" panose="020B0604020202020204" pitchFamily="34" charset="0"/>
                <a:cs typeface="Arial" panose="020B0604020202020204" pitchFamily="34" charset="0"/>
              </a:rPr>
              <a:t> formation des enseignants avec, notamment</a:t>
            </a:r>
            <a:r>
              <a:rPr lang="fr-FR" dirty="0"/>
              <a:t>, la mise en place d’un parcours </a:t>
            </a:r>
            <a:r>
              <a:rPr lang="fr-FR" dirty="0" err="1"/>
              <a:t>M@gister</a:t>
            </a:r>
            <a:endParaRPr lang="fr-FR" dirty="0"/>
          </a:p>
          <a:p>
            <a:pPr lvl="1"/>
            <a:r>
              <a:rPr lang="fr-FR" b="1" dirty="0">
                <a:latin typeface="Arial" panose="020B0604020202020204" pitchFamily="34" charset="0"/>
                <a:cs typeface="Arial" panose="020B0604020202020204" pitchFamily="34" charset="0"/>
              </a:rPr>
              <a:t>1er semestre 2019 : </a:t>
            </a:r>
            <a:r>
              <a:rPr lang="fr-FR" dirty="0">
                <a:latin typeface="Arial" panose="020B0604020202020204" pitchFamily="34" charset="0"/>
                <a:ea typeface="+mn-ea"/>
                <a:cs typeface="Arial" panose="020B0604020202020204" pitchFamily="34" charset="0"/>
              </a:rPr>
              <a:t>travail des corps d’inspection </a:t>
            </a:r>
            <a:r>
              <a:rPr lang="fr-FR" dirty="0">
                <a:latin typeface="Arial" panose="020B0604020202020204" pitchFamily="34" charset="0"/>
                <a:cs typeface="Arial" panose="020B0604020202020204" pitchFamily="34" charset="0"/>
              </a:rPr>
              <a:t>et des commissions professionnelles consultatives </a:t>
            </a:r>
            <a:r>
              <a:rPr lang="fr-FR" dirty="0">
                <a:latin typeface="Arial" panose="020B0604020202020204" pitchFamily="34" charset="0"/>
                <a:ea typeface="+mn-ea"/>
                <a:cs typeface="Arial" panose="020B0604020202020204" pitchFamily="34" charset="0"/>
              </a:rPr>
              <a:t>pour établir les formations des autres familles de métiers </a:t>
            </a:r>
            <a:r>
              <a:rPr lang="fr-FR" dirty="0">
                <a:latin typeface="Arial" panose="020B0604020202020204" pitchFamily="34" charset="0"/>
                <a:cs typeface="Arial" panose="020B0604020202020204" pitchFamily="34" charset="0"/>
              </a:rPr>
              <a:t>(14 potentiellement repérées)</a:t>
            </a:r>
            <a:endParaRPr lang="fr-FR" dirty="0"/>
          </a:p>
          <a:p>
            <a:pPr lvl="1"/>
            <a:r>
              <a:rPr lang="fr-FR" b="1" dirty="0"/>
              <a:t>1</a:t>
            </a:r>
            <a:r>
              <a:rPr lang="fr-FR" b="1" baseline="30000" dirty="0"/>
              <a:t>er</a:t>
            </a:r>
            <a:r>
              <a:rPr lang="fr-FR" b="1" dirty="0"/>
              <a:t> semestre 2019 :</a:t>
            </a:r>
            <a:r>
              <a:rPr lang="fr-FR" dirty="0"/>
              <a:t> information des collégiens de 3</a:t>
            </a:r>
            <a:r>
              <a:rPr lang="fr-FR" baseline="30000" dirty="0"/>
              <a:t>ème</a:t>
            </a:r>
            <a:r>
              <a:rPr lang="fr-FR" dirty="0"/>
              <a:t> et de leur famille</a:t>
            </a:r>
          </a:p>
        </p:txBody>
      </p:sp>
      <p:sp>
        <p:nvSpPr>
          <p:cNvPr id="6" name="Flèche droite 5"/>
          <p:cNvSpPr/>
          <p:nvPr/>
        </p:nvSpPr>
        <p:spPr>
          <a:xfrm>
            <a:off x="1396840" y="2470898"/>
            <a:ext cx="268357" cy="144118"/>
          </a:xfrm>
          <a:prstGeom prst="rightArrow">
            <a:avLst/>
          </a:prstGeom>
          <a:solidFill>
            <a:srgbClr val="43A5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70657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342377"/>
            <a:ext cx="7881400" cy="1286937"/>
          </a:xfrm>
        </p:spPr>
        <p:txBody>
          <a:bodyPr/>
          <a:lstStyle/>
          <a:p>
            <a:r>
              <a:rPr lang="fr-FR" dirty="0"/>
              <a:t>Les premières évolutions à la rentrée 2018 (1)</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7</a:t>
            </a:fld>
            <a:endParaRPr lang="fr-FR" dirty="0"/>
          </a:p>
        </p:txBody>
      </p:sp>
      <p:sp>
        <p:nvSpPr>
          <p:cNvPr id="4" name="Espace réservé du texte 3"/>
          <p:cNvSpPr>
            <a:spLocks noGrp="1"/>
          </p:cNvSpPr>
          <p:nvPr>
            <p:ph type="body" sz="quarter" idx="13"/>
          </p:nvPr>
        </p:nvSpPr>
        <p:spPr>
          <a:xfrm>
            <a:off x="804863" y="1471083"/>
            <a:ext cx="7703033" cy="4598988"/>
          </a:xfrm>
        </p:spPr>
        <p:txBody>
          <a:bodyPr>
            <a:normAutofit fontScale="92500" lnSpcReduction="20000"/>
          </a:bodyPr>
          <a:lstStyle/>
          <a:p>
            <a:pPr marL="0" indent="0">
              <a:buNone/>
            </a:pPr>
            <a:r>
              <a:rPr lang="fr-FR" b="1" u="sng" dirty="0"/>
              <a:t>PREMIERES EVOLUTIONS DE LA SECONDE PROFESSIONNELLE</a:t>
            </a:r>
          </a:p>
          <a:p>
            <a:pPr marL="0" indent="0">
              <a:buNone/>
            </a:pPr>
            <a:endParaRPr lang="fr-FR" dirty="0"/>
          </a:p>
          <a:p>
            <a:r>
              <a:rPr lang="fr-FR" b="1" dirty="0"/>
              <a:t>Tests de positionnement : </a:t>
            </a:r>
            <a:r>
              <a:rPr lang="fr-FR" dirty="0"/>
              <a:t>maîtrise de la langue française et mathématiques : 2 passations de 50 minutes au cours de la 2</a:t>
            </a:r>
            <a:r>
              <a:rPr lang="fr-FR" baseline="30000" dirty="0"/>
              <a:t>ème</a:t>
            </a:r>
            <a:r>
              <a:rPr lang="fr-FR" dirty="0"/>
              <a:t> quinzaine de septembre (plateforme numérique de passation et correction automatisée)</a:t>
            </a:r>
          </a:p>
          <a:p>
            <a:endParaRPr lang="fr-FR" dirty="0"/>
          </a:p>
          <a:p>
            <a:pPr lvl="1"/>
            <a:r>
              <a:rPr lang="fr-FR" b="1" dirty="0"/>
              <a:t>En mathématiques</a:t>
            </a:r>
            <a:r>
              <a:rPr lang="fr-FR" dirty="0"/>
              <a:t> pour la voie professionnelle avec deux sous-domaines </a:t>
            </a:r>
          </a:p>
          <a:p>
            <a:pPr marL="912813" lvl="2" indent="-285750">
              <a:buFont typeface="Arial" panose="020B0604020202020204" pitchFamily="34" charset="0"/>
              <a:buChar char="•"/>
            </a:pPr>
            <a:r>
              <a:rPr lang="fr-FR" i="1" dirty="0"/>
              <a:t>	de la géométrie modulaire </a:t>
            </a:r>
            <a:r>
              <a:rPr lang="fr-FR" dirty="0"/>
              <a:t>: représenter l’espace, calculer avec des grandeurs (longueurs, aires et volumes) et exprimer des résultats dans les unités adaptées</a:t>
            </a:r>
          </a:p>
          <a:p>
            <a:pPr marL="912813" lvl="2" indent="-285750">
              <a:buFont typeface="Arial" panose="020B0604020202020204" pitchFamily="34" charset="0"/>
              <a:buChar char="•"/>
            </a:pPr>
            <a:r>
              <a:rPr lang="fr-FR" i="1" dirty="0"/>
              <a:t>du calcul littéral </a:t>
            </a:r>
            <a:r>
              <a:rPr lang="fr-FR" dirty="0"/>
              <a:t>:</a:t>
            </a:r>
            <a:r>
              <a:rPr lang="fr-FR" i="1" dirty="0"/>
              <a:t> </a:t>
            </a:r>
            <a:r>
              <a:rPr lang="fr-FR" dirty="0"/>
              <a:t>mettre un problème en équation en vue de sa résolution, résoudre des équations ou inéquations du premier degré</a:t>
            </a:r>
          </a:p>
          <a:p>
            <a:pPr lvl="2"/>
            <a:endParaRPr lang="fr-FR" dirty="0"/>
          </a:p>
          <a:p>
            <a:pPr lvl="1"/>
            <a:r>
              <a:rPr lang="fr-FR" b="1" dirty="0"/>
              <a:t>En français </a:t>
            </a:r>
            <a:r>
              <a:rPr lang="fr-FR" dirty="0"/>
              <a:t>dans</a:t>
            </a:r>
            <a:r>
              <a:rPr lang="fr-FR" b="1" dirty="0"/>
              <a:t> </a:t>
            </a:r>
            <a:r>
              <a:rPr lang="fr-FR" dirty="0"/>
              <a:t>les domaines de compréhension de l’oral, de l’écrit et du fonctionnement de la langue</a:t>
            </a:r>
          </a:p>
          <a:p>
            <a:pPr marL="0" indent="0">
              <a:buNone/>
            </a:pPr>
            <a:endParaRPr lang="fr-FR" dirty="0"/>
          </a:p>
          <a:p>
            <a:pPr lvl="2"/>
            <a:r>
              <a:rPr lang="fr-FR" b="1" dirty="0"/>
              <a:t>=&gt; Profil individuel de chaque élève </a:t>
            </a:r>
            <a:r>
              <a:rPr lang="fr-FR" dirty="0"/>
              <a:t>: niveau selon le degré de maîtrise dans chaque sous-    ensemble de connaissances et de compétences évalué</a:t>
            </a:r>
          </a:p>
          <a:p>
            <a:endParaRPr lang="fr-FR" dirty="0"/>
          </a:p>
          <a:p>
            <a:r>
              <a:rPr lang="fr-FR" b="1" dirty="0"/>
              <a:t>Accompagnement personnalisé </a:t>
            </a:r>
            <a:r>
              <a:rPr lang="fr-FR" dirty="0"/>
              <a:t>et adapté construit à partir de ce profil</a:t>
            </a:r>
          </a:p>
          <a:p>
            <a:endParaRPr lang="fr-FR" dirty="0"/>
          </a:p>
        </p:txBody>
      </p:sp>
    </p:spTree>
    <p:extLst>
      <p:ext uri="{BB962C8B-B14F-4D97-AF65-F5344CB8AC3E}">
        <p14:creationId xmlns:p14="http://schemas.microsoft.com/office/powerpoint/2010/main" val="235899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310480"/>
            <a:ext cx="7881400" cy="1286937"/>
          </a:xfrm>
        </p:spPr>
        <p:txBody>
          <a:bodyPr/>
          <a:lstStyle/>
          <a:p>
            <a:r>
              <a:rPr lang="fr-FR" dirty="0"/>
              <a:t>Les premières évolutions à la rentrée 2018 (2)</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8</a:t>
            </a:fld>
            <a:endParaRPr lang="fr-FR" dirty="0"/>
          </a:p>
        </p:txBody>
      </p:sp>
      <p:sp>
        <p:nvSpPr>
          <p:cNvPr id="4" name="Espace réservé du texte 3"/>
          <p:cNvSpPr>
            <a:spLocks noGrp="1"/>
          </p:cNvSpPr>
          <p:nvPr>
            <p:ph type="body" sz="quarter" idx="13"/>
          </p:nvPr>
        </p:nvSpPr>
        <p:spPr/>
        <p:txBody>
          <a:bodyPr>
            <a:normAutofit fontScale="92500" lnSpcReduction="10000"/>
          </a:bodyPr>
          <a:lstStyle/>
          <a:p>
            <a:pPr marL="0" indent="0">
              <a:buNone/>
            </a:pPr>
            <a:r>
              <a:rPr lang="fr-FR" b="1" dirty="0"/>
              <a:t>AMÉLIORER LA RÉUSSITE DES BACHELIERS PROFESSIONNELS DANS L'ENSEIGNEMENT SUPÉRIEUR</a:t>
            </a:r>
          </a:p>
          <a:p>
            <a:pPr marL="0" indent="0">
              <a:buNone/>
            </a:pPr>
            <a:endParaRPr lang="fr-FR" dirty="0"/>
          </a:p>
          <a:p>
            <a:r>
              <a:rPr lang="fr-FR" b="1" dirty="0"/>
              <a:t>Classes passerelles vers le BTS : </a:t>
            </a:r>
            <a:r>
              <a:rPr lang="fr-FR" dirty="0"/>
              <a:t>création de 2 000 places pour des bacheliers professionnels 2018 ayant eu un avis favorable du conseil de classe mais pas de proposition d’admission en STS</a:t>
            </a:r>
          </a:p>
          <a:p>
            <a:endParaRPr lang="fr-FR" dirty="0"/>
          </a:p>
          <a:p>
            <a:r>
              <a:rPr lang="fr-FR" dirty="0"/>
              <a:t>La classe passerelle est une </a:t>
            </a:r>
            <a:r>
              <a:rPr lang="fr-FR" b="1" dirty="0"/>
              <a:t>année de préparation à l'entrée en STS : </a:t>
            </a:r>
            <a:r>
              <a:rPr lang="fr-FR" dirty="0"/>
              <a:t>principalement implantée en lycée professionnel</a:t>
            </a:r>
            <a:r>
              <a:rPr lang="fr-FR" b="1" dirty="0"/>
              <a:t>, </a:t>
            </a:r>
            <a:r>
              <a:rPr lang="fr-FR" dirty="0"/>
              <a:t>elle vise la consolidation des acquis afin de permettre à ces élèves de réussir leurs études supérieures au regard des attendus des différentes spécialités de STS</a:t>
            </a:r>
          </a:p>
          <a:p>
            <a:endParaRPr lang="fr-FR" dirty="0"/>
          </a:p>
          <a:p>
            <a:r>
              <a:rPr lang="fr-FR" dirty="0"/>
              <a:t>Le cursus comprend enseignements généraux, enseignements professionnels et périodes de stages en entreprise</a:t>
            </a:r>
          </a:p>
          <a:p>
            <a:pPr marL="0" indent="0">
              <a:buNone/>
            </a:pPr>
            <a:endParaRPr lang="fr-FR" dirty="0"/>
          </a:p>
          <a:p>
            <a:r>
              <a:rPr lang="fr-FR" sz="1600" i="1" dirty="0" err="1"/>
              <a:t>cf</a:t>
            </a:r>
            <a:r>
              <a:rPr lang="fr-FR" sz="1600" i="1" dirty="0"/>
              <a:t> Circulaire 18 juillet 2018</a:t>
            </a:r>
          </a:p>
          <a:p>
            <a:endParaRPr lang="fr-FR" dirty="0"/>
          </a:p>
        </p:txBody>
      </p:sp>
    </p:spTree>
    <p:extLst>
      <p:ext uri="{BB962C8B-B14F-4D97-AF65-F5344CB8AC3E}">
        <p14:creationId xmlns:p14="http://schemas.microsoft.com/office/powerpoint/2010/main" val="4154919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282279"/>
            <a:ext cx="7881400" cy="1286937"/>
          </a:xfrm>
        </p:spPr>
        <p:txBody>
          <a:bodyPr>
            <a:normAutofit/>
          </a:bodyPr>
          <a:lstStyle/>
          <a:p>
            <a:r>
              <a:rPr lang="fr-FR" dirty="0"/>
              <a:t>Les premières évolutions à la rentrée (3)</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9</a:t>
            </a:fld>
            <a:endParaRPr lang="fr-FR" dirty="0"/>
          </a:p>
        </p:txBody>
      </p:sp>
      <p:sp>
        <p:nvSpPr>
          <p:cNvPr id="4" name="Espace réservé du texte 3"/>
          <p:cNvSpPr>
            <a:spLocks noGrp="1"/>
          </p:cNvSpPr>
          <p:nvPr>
            <p:ph type="body" sz="quarter" idx="13"/>
          </p:nvPr>
        </p:nvSpPr>
        <p:spPr/>
        <p:txBody>
          <a:bodyPr>
            <a:normAutofit fontScale="70000" lnSpcReduction="20000"/>
          </a:bodyPr>
          <a:lstStyle/>
          <a:p>
            <a:pPr marL="0" indent="0">
              <a:buNone/>
            </a:pPr>
            <a:r>
              <a:rPr lang="fr-FR" sz="2300" b="1" dirty="0"/>
              <a:t>UNE NOUVELLE GÉNÉRATION DE CAMPUS DES MÉTIERS ET DES QUALIFICATIONS</a:t>
            </a:r>
          </a:p>
          <a:p>
            <a:pPr marL="0" indent="0">
              <a:buNone/>
            </a:pPr>
            <a:endParaRPr lang="fr-FR" sz="2000" b="1" u="sng" dirty="0"/>
          </a:p>
          <a:p>
            <a:r>
              <a:rPr lang="fr-FR" sz="2800" dirty="0"/>
              <a:t>Septembre/octobre 2018 : publication du nouveau cahier des charges de labellisation</a:t>
            </a:r>
          </a:p>
          <a:p>
            <a:pPr lvl="1"/>
            <a:r>
              <a:rPr lang="fr-FR" sz="2300" dirty="0"/>
              <a:t>Lancement de la campagne de projets de campus d’excellence : le campus est à la fois un lieu de formation, un lieu de vie et d’innovation. Il participe de l’attractivité de la voie professionnelle</a:t>
            </a:r>
          </a:p>
          <a:p>
            <a:pPr lvl="1"/>
            <a:r>
              <a:rPr lang="fr-FR" sz="2300" dirty="0"/>
              <a:t>Lancement de la campagne de renouvellement de labellisation pour les campus labellisés en 2015. Un rapport d’auto-évaluation appuiera le dossier de candidature au renouvellement</a:t>
            </a:r>
          </a:p>
          <a:p>
            <a:pPr lvl="1"/>
            <a:r>
              <a:rPr lang="fr-FR" sz="2300" dirty="0"/>
              <a:t>Communication d’un guide d’auto-évaluation</a:t>
            </a:r>
          </a:p>
          <a:p>
            <a:pPr lvl="1"/>
            <a:r>
              <a:rPr lang="fr-FR" sz="2300" dirty="0"/>
              <a:t>Cahier des charges permanent avec plusieurs sessions annuelles pour le dépôt d’une demande de labellisation (à la place d’une unique campagne)</a:t>
            </a:r>
          </a:p>
          <a:p>
            <a:pPr lvl="1"/>
            <a:endParaRPr lang="fr-FR" sz="2800" dirty="0">
              <a:solidFill>
                <a:srgbClr val="FF0000"/>
              </a:solidFill>
            </a:endParaRPr>
          </a:p>
          <a:p>
            <a:r>
              <a:rPr lang="fr-FR" sz="2800" dirty="0"/>
              <a:t>Septembre/octobre 2018 : lancement du Programme d’Investissement d’Avenir 3 dédié aux campus labellisés</a:t>
            </a:r>
          </a:p>
          <a:p>
            <a:pPr lvl="1"/>
            <a:r>
              <a:rPr lang="fr-FR" sz="2300" dirty="0"/>
              <a:t>Doté de 50 millions d’euros</a:t>
            </a:r>
          </a:p>
          <a:p>
            <a:pPr lvl="1"/>
            <a:r>
              <a:rPr lang="fr-FR" sz="2300" dirty="0"/>
              <a:t>Plusieurs vagues d’appels à candidature jusqu’en janvier 2020</a:t>
            </a:r>
          </a:p>
          <a:p>
            <a:endParaRPr lang="fr-FR" dirty="0"/>
          </a:p>
        </p:txBody>
      </p:sp>
    </p:spTree>
    <p:extLst>
      <p:ext uri="{BB962C8B-B14F-4D97-AF65-F5344CB8AC3E}">
        <p14:creationId xmlns:p14="http://schemas.microsoft.com/office/powerpoint/2010/main" val="36954842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065&quot;&gt;&lt;object type=&quot;3&quot; unique_id=&quot;10066&quot;&gt;&lt;property id=&quot;20148&quot; value=&quot;5&quot;/&gt;&lt;property id=&quot;20300&quot; value=&quot;Diapositive 1 - &amp;quot;LA TRANSFORMATION DE LA VOIE PROFESSIONNELLE&amp;quot;&quot;/&gt;&lt;property id=&quot;20307&quot; value=&quot;271&quot;/&gt;&lt;/object&gt;&lt;object type=&quot;3&quot; unique_id=&quot;10067&quot;&gt;&lt;property id=&quot;20148&quot; value=&quot;5&quot;/&gt;&lt;property id=&quot;20300&quot; value=&quot;Diapositive 3 - &amp;quot;TRANSFORMER POUR …&amp;quot;&quot;/&gt;&lt;property id=&quot;20307&quot; value=&quot;286&quot;/&gt;&lt;/object&gt;&lt;object type=&quot;3&quot; unique_id=&quot;10068&quot;&gt;&lt;property id=&quot;20148&quot; value=&quot;5&quot;/&gt;&lt;property id=&quot;20300&quot; value=&quot;Diapositive 4 - &amp;quot;LES LEVIERS&amp;quot;&quot;/&gt;&lt;property id=&quot;20307&quot; value=&quot;287&quot;/&gt;&lt;/object&gt;&lt;object type=&quot;3&quot; unique_id=&quot;10069&quot;&gt;&lt;property id=&quot;20148&quot; value=&quot;5&quot;/&gt;&lt;property id=&quot;20300&quot; value=&quot;Diapositive 5 - &amp;quot;LES premiers résultats de la mobilisation pour la voie professionnelle&amp;quot;&quot;/&gt;&lt;property id=&quot;20307&quot; value=&quot;304&quot;/&gt;&lt;/object&gt;&lt;object type=&quot;3&quot; unique_id=&quot;10070&quot;&gt;&lt;property id=&quot;20148&quot; value=&quot;5&quot;/&gt;&lt;property id=&quot;20300&quot; value=&quot;Diapositive 6 - &amp;quot;LE CALENDRIER DE La TRANSFORMATION&amp;quot;&quot;/&gt;&lt;property id=&quot;20307&quot; value=&quot;288&quot;/&gt;&lt;/object&gt;&lt;object type=&quot;3&quot; unique_id=&quot;10071&quot;&gt;&lt;property id=&quot;20148&quot; value=&quot;5&quot;/&gt;&lt;property id=&quot;20300&quot; value=&quot;Diapositive 7 - &amp;quot;Les premières évolutions à la rentrée 2018 (1)&amp;quot;&quot;/&gt;&lt;property id=&quot;20307&quot; value=&quot;289&quot;/&gt;&lt;/object&gt;&lt;object type=&quot;3&quot; unique_id=&quot;10072&quot;&gt;&lt;property id=&quot;20148&quot; value=&quot;5&quot;/&gt;&lt;property id=&quot;20300&quot; value=&quot;Diapositive 8 - &amp;quot;Les premières évolutions à la rentrée 2018 (2)&amp;quot;&quot;/&gt;&lt;property id=&quot;20307&quot; value=&quot;291&quot;/&gt;&lt;/object&gt;&lt;object type=&quot;3&quot; unique_id=&quot;10073&quot;&gt;&lt;property id=&quot;20148&quot; value=&quot;5&quot;/&gt;&lt;property id=&quot;20300&quot; value=&quot;Diapositive 9 - &amp;quot;Les premières évolutions à la rentrée (3)&amp;quot;&quot;/&gt;&lt;property id=&quot;20307&quot; value=&quot;296&quot;/&gt;&lt;/object&gt;&lt;object type=&quot;3&quot; unique_id=&quot;10074&quot;&gt;&lt;property id=&quot;20148&quot; value=&quot;5&quot;/&gt;&lt;property id=&quot;20300&quot; value=&quot;Diapositive 10 - &amp;quot;Rentrée 2019, des parcours plus personnalisés&amp;quot;&quot;/&gt;&lt;property id=&quot;20307&quot; value=&quot;305&quot;/&gt;&lt;/object&gt;&lt;object type=&quot;3&quot; unique_id=&quot;10076&quot;&gt;&lt;property id=&quot;20148&quot; value=&quot;5&quot;/&gt;&lt;property id=&quot;20300&quot; value=&quot;Diapositive 12 - &amp;quot;Rentrée 2019 : nouveau CAP ET nouvelle seconde &amp;quot;&quot;/&gt;&lt;property id=&quot;20307&quot; value=&quot;297&quot;/&gt;&lt;/object&gt;&lt;object type=&quot;3&quot; unique_id=&quot;10077&quot;&gt;&lt;property id=&quot;20148&quot; value=&quot;5&quot;/&gt;&lt;property id=&quot;20300&quot; value=&quot;Diapositive 13 - &amp;quot;Rentrée 2019 : nouveau CAP ET nouvelle seconde &amp;quot;&quot;/&gt;&lt;property id=&quot;20307&quot; value=&quot;293&quot;/&gt;&lt;/object&gt;&lt;object type=&quot;3&quot; unique_id=&quot;10079&quot;&gt;&lt;property id=&quot;20148&quot; value=&quot;5&quot;/&gt;&lt;property id=&quot;20300&quot; value=&quot;Diapositive 16 - &amp;quot;Une nouvelle dynamique pédagogique&amp;quot;&quot;/&gt;&lt;property id=&quot;20307&quot; value=&quot;298&quot;/&gt;&lt;/object&gt;&lt;object type=&quot;3&quot; unique_id=&quot;10080&quot;&gt;&lt;property id=&quot;20148&quot; value=&quot;5&quot;/&gt;&lt;property id=&quot;20300&quot; value=&quot;Diapositive 17 - &amp;quot;Plus de complémentarité entre la voie scolaire et l’apprentissage &amp;quot;&quot;/&gt;&lt;property id=&quot;20307&quot; value=&quot;300&quot;/&gt;&lt;/object&gt;&lt;object type=&quot;3&quot; unique_id=&quot;10081&quot;&gt;&lt;property id=&quot;20148&quot; value=&quot;5&quot;/&gt;&lt;property id=&quot;20300&quot; value=&quot;Diapositive 18 - &amp;quot;Rentrée 2020 et 2021: rénovation du cycle terminal &amp;quot;&quot;/&gt;&lt;property id=&quot;20307&quot; value=&quot;302&quot;/&gt;&lt;/object&gt;&lt;object type=&quot;3&quot; unique_id=&quot;10082&quot;&gt;&lt;property id=&quot;20148&quot; value=&quot;5&quot;/&gt;&lt;property id=&quot;20300&quot; value=&quot;Diapositive 19&quot;/&gt;&lt;property id=&quot;20307&quot; value=&quot;301&quot;/&gt;&lt;/object&gt;&lt;object type=&quot;3&quot; unique_id=&quot;10083&quot;&gt;&lt;property id=&quot;20148&quot; value=&quot;5&quot;/&gt;&lt;property id=&quot;20300&quot; value=&quot;Diapositive 20 - &amp;quot;Mieux Informer les élèves et les Familles &amp;quot;&quot;/&gt;&lt;property id=&quot;20307&quot; value=&quot;303&quot;/&gt;&lt;/object&gt;&lt;object type=&quot;3&quot; unique_id=&quot;10084&quot;&gt;&lt;property id=&quot;20148&quot; value=&quot;5&quot;/&gt;&lt;property id=&quot;20300&quot; value=&quot;Diapositive 21&quot;/&gt;&lt;property id=&quot;20307&quot; value=&quot;299&quot;/&gt;&lt;/object&gt;&lt;object type=&quot;3&quot; unique_id=&quot;10085&quot;&gt;&lt;property id=&quot;20148&quot; value=&quot;5&quot;/&gt;&lt;property id=&quot;20300&quot; value=&quot;Diapositive 22 - &amp;quot;Un accompagnement soutenu pour la mise en place de la réforme &amp;quot;&quot;/&gt;&lt;property id=&quot;20307&quot; value=&quot;306&quot;/&gt;&lt;/object&gt;&lt;object type=&quot;3&quot; unique_id=&quot;10086&quot;&gt;&lt;property id=&quot;20148&quot; value=&quot;5&quot;/&gt;&lt;property id=&quot;20300&quot; value=&quot;Diapositive 23&quot;/&gt;&lt;property id=&quot;20307&quot; value=&quot;278&quot;/&gt;&lt;/object&gt;&lt;object type=&quot;3&quot; unique_id=&quot;10179&quot;&gt;&lt;property id=&quot;20148&quot; value=&quot;5&quot;/&gt;&lt;property id=&quot;20300&quot; value=&quot;Diapositive 11&quot;/&gt;&lt;property id=&quot;20307&quot; value=&quot;307&quot;/&gt;&lt;/object&gt;&lt;object type=&quot;3&quot; unique_id=&quot;10250&quot;&gt;&lt;property id=&quot;20148&quot; value=&quot;5&quot;/&gt;&lt;property id=&quot;20300&quot; value=&quot;Diapositive 2 - &amp;quot;Une transformation nécessaire du lycée professionnel&amp;quot;&quot;/&gt;&lt;property id=&quot;20307&quot; value=&quot;308&quot;/&gt;&lt;/object&gt;&lt;object type=&quot;3&quot; unique_id=&quot;10536&quot;&gt;&lt;property id=&quot;20148&quot; value=&quot;5&quot;/&gt;&lt;property id=&quot;20300&quot; value=&quot;Diapositive 14 - &amp;quot;De nouvelles GRILLES HORAIRES à partIr de 2019&amp;quot;&quot;/&gt;&lt;property id=&quot;20307&quot; value=&quot;309&quot;/&gt;&lt;/object&gt;&lt;object type=&quot;3&quot; unique_id=&quot;10537&quot;&gt;&lt;property id=&quot;20148&quot; value=&quot;5&quot;/&gt;&lt;property id=&quot;20300&quot; value=&quot;Diapositive 15 - &amp;quot;De nouvelles GRILLES HORAIRES à partir de 2019&amp;quot;&quot;/&gt;&lt;property id=&quot;20307&quot; value=&quot;310&quot;/&gt;&lt;/object&gt;&lt;/object&gt;&lt;object type=&quot;8&quot; unique_id=&quot;10109&quot;&gt;&lt;/object&gt;&lt;/object&gt;&lt;/database&gt;"/>
  <p:tag name="SECTOMILLISECCONVERTED" val="1"/>
</p:tagLst>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9BFC7D5C-0AA9-46A7-83FF-AE4D6E70725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9C21BCD68B5BFF46B0C3F3F670BCD382" ma:contentTypeVersion="2" ma:contentTypeDescription="Crée un document." ma:contentTypeScope="" ma:versionID="bf806a3f25c2b16e7c2d38c6d66b01d9">
  <xsd:schema xmlns:xsd="http://www.w3.org/2001/XMLSchema" xmlns:xs="http://www.w3.org/2001/XMLSchema" xmlns:p="http://schemas.microsoft.com/office/2006/metadata/properties" xmlns:ns2="9BFC7D5C-0AA9-46A7-83FF-AE4D6E707253" targetNamespace="http://schemas.microsoft.com/office/2006/metadata/properties" ma:root="true" ma:fieldsID="25819769b099eb2eaf3cc5e8d217d361" ns2:_="">
    <xsd:import namespace="9BFC7D5C-0AA9-46A7-83FF-AE4D6E707253"/>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FC7D5C-0AA9-46A7-83FF-AE4D6E707253"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1C6387-6EE7-492F-9EB8-52874DCBE18C}">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9BFC7D5C-0AA9-46A7-83FF-AE4D6E707253"/>
    <ds:schemaRef ds:uri="http://www.w3.org/XML/1998/namespace"/>
  </ds:schemaRefs>
</ds:datastoreItem>
</file>

<file path=customXml/itemProps2.xml><?xml version="1.0" encoding="utf-8"?>
<ds:datastoreItem xmlns:ds="http://schemas.openxmlformats.org/officeDocument/2006/customXml" ds:itemID="{A20BF447-D941-4A44-93C8-567D8935B8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FC7D5C-0AA9-46A7-83FF-AE4D6E7072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5D836D-FB17-4F16-97A1-B7642B6B2A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2310</Words>
  <Application>Microsoft Office PowerPoint</Application>
  <PresentationFormat>Affichage à l'écran (4:3)</PresentationFormat>
  <Paragraphs>261</Paragraphs>
  <Slides>23</Slides>
  <Notes>0</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23</vt:i4>
      </vt:variant>
    </vt:vector>
  </HeadingPairs>
  <TitlesOfParts>
    <vt:vector size="32" baseType="lpstr">
      <vt:lpstr>Arial</vt:lpstr>
      <vt:lpstr>Arial Black</vt:lpstr>
      <vt:lpstr>Arial Italic</vt:lpstr>
      <vt:lpstr>Calibri</vt:lpstr>
      <vt:lpstr>Times New Roman</vt:lpstr>
      <vt:lpstr>Wingdings</vt:lpstr>
      <vt:lpstr>pages de contenus</vt:lpstr>
      <vt:lpstr>page de presentation et de partie</vt:lpstr>
      <vt:lpstr>page de sous-partie</vt:lpstr>
      <vt:lpstr>LA TRANSFORMATION DE LA VOIE PROFESSIONNELLE</vt:lpstr>
      <vt:lpstr>Une transformation nécessaire du lycée professionnel</vt:lpstr>
      <vt:lpstr>TRANSFORMER POUR …</vt:lpstr>
      <vt:lpstr>LES LEVIERS</vt:lpstr>
      <vt:lpstr>LES premiers résultats de la mobilisation pour la voie professionnelle</vt:lpstr>
      <vt:lpstr>LE CALENDRIER DE La TRANSFORMATION</vt:lpstr>
      <vt:lpstr>Les premières évolutions à la rentrée 2018 (1)</vt:lpstr>
      <vt:lpstr>Les premières évolutions à la rentrée 2018 (2)</vt:lpstr>
      <vt:lpstr>Les premières évolutions à la rentrée (3)</vt:lpstr>
      <vt:lpstr>Rentrée 2019, des parcours plus personnalisés</vt:lpstr>
      <vt:lpstr>Présentation PowerPoint</vt:lpstr>
      <vt:lpstr>Rentrée 2019 : nouveau CAP ET nouvelle seconde </vt:lpstr>
      <vt:lpstr>Rentrée 2019 : nouveau CAP ET nouvelle seconde </vt:lpstr>
      <vt:lpstr>De nouvelles GRILLES HORAIRES à partIr de 2019</vt:lpstr>
      <vt:lpstr>De nouvelles GRILLES HORAIRES à partir de 2019</vt:lpstr>
      <vt:lpstr>Une nouvelle dynamique pédagogique</vt:lpstr>
      <vt:lpstr>Plus de complémentarité entre la voie scolaire et l’apprentissage </vt:lpstr>
      <vt:lpstr>Rentrée 2020 et 2021: rénovation du cycle terminal </vt:lpstr>
      <vt:lpstr>Présentation PowerPoint</vt:lpstr>
      <vt:lpstr>Mieux Informer les élèves et les Familles </vt:lpstr>
      <vt:lpstr>Présentation PowerPoint</vt:lpstr>
      <vt:lpstr>Un accompagnement soutenu pour la mise en place de la réforme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falco</cp:lastModifiedBy>
  <cp:revision>327</cp:revision>
  <cp:lastPrinted>2018-08-21T17:39:30Z</cp:lastPrinted>
  <dcterms:created xsi:type="dcterms:W3CDTF">2015-02-04T10:43:31Z</dcterms:created>
  <dcterms:modified xsi:type="dcterms:W3CDTF">2018-09-09T14:53:15Z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0x010100873AB55E0CC5DA459F57F5A42893F46A005A087D358B12CA4E82A8A8BA9B8A8CF200D3544DBFAD4F664AA25DF68E6D1F0A9E00689F2856DFEDCE40890FDCED81A7DFC9009C21BCD68B5BFF46B0C3F3F670BCD382</vt:lpwstr>
  </property>
</Properties>
</file>